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707" r:id="rId2"/>
    <p:sldId id="736" r:id="rId3"/>
    <p:sldId id="708" r:id="rId4"/>
    <p:sldId id="709" r:id="rId5"/>
    <p:sldId id="710" r:id="rId6"/>
    <p:sldId id="712" r:id="rId7"/>
    <p:sldId id="714" r:id="rId8"/>
    <p:sldId id="717" r:id="rId9"/>
    <p:sldId id="718" r:id="rId10"/>
    <p:sldId id="719" r:id="rId11"/>
    <p:sldId id="720" r:id="rId12"/>
    <p:sldId id="721" r:id="rId13"/>
    <p:sldId id="722" r:id="rId14"/>
    <p:sldId id="723" r:id="rId15"/>
    <p:sldId id="724" r:id="rId16"/>
    <p:sldId id="725" r:id="rId17"/>
    <p:sldId id="726" r:id="rId18"/>
    <p:sldId id="727" r:id="rId19"/>
    <p:sldId id="728" r:id="rId20"/>
    <p:sldId id="729" r:id="rId21"/>
    <p:sldId id="730" r:id="rId22"/>
    <p:sldId id="731" r:id="rId23"/>
    <p:sldId id="732" r:id="rId24"/>
    <p:sldId id="733" r:id="rId25"/>
    <p:sldId id="734" r:id="rId26"/>
  </p:sldIdLst>
  <p:sldSz cx="12192000" cy="6858000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no Oliva Patricio" initials="LOP" lastIdx="31" clrIdx="0">
    <p:extLst/>
  </p:cmAuthor>
  <p:cmAuthor id="2" name="Narlon Gutierre Nogueira - MPS" initials="NGN-M" lastIdx="7" clrIdx="1">
    <p:extLst/>
  </p:cmAuthor>
  <p:cmAuthor id="3" name="Emanuel  de Araujo Dantas - MPS" initials="EdAD-M" lastIdx="2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126A9B"/>
    <a:srgbClr val="1D7125"/>
    <a:srgbClr val="4D7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1741" autoAdjust="0"/>
  </p:normalViewPr>
  <p:slideViewPr>
    <p:cSldViewPr>
      <p:cViewPr varScale="1">
        <p:scale>
          <a:sx n="80" d="100"/>
          <a:sy n="80" d="100"/>
        </p:scale>
        <p:origin x="-420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2658"/>
    </p:cViewPr>
  </p:sorterViewPr>
  <p:notesViewPr>
    <p:cSldViewPr>
      <p:cViewPr varScale="1">
        <p:scale>
          <a:sx n="50" d="100"/>
          <a:sy n="50" d="100"/>
        </p:scale>
        <p:origin x="288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6664FA-AF0A-45FC-885B-04D190D07035}" type="datetimeFigureOut">
              <a:rPr lang="pt-BR"/>
              <a:pPr>
                <a:defRPr/>
              </a:pPr>
              <a:t>15/02/2017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D6BEB-7759-4620-8051-FFBB4FBC8F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5D9A08-F3FE-4BB6-B799-04081211DB6F}" type="datetimeFigureOut">
              <a:rPr lang="pt-BR"/>
              <a:pPr>
                <a:defRPr/>
              </a:pPr>
              <a:t>15/02/2017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1" y="4714875"/>
            <a:ext cx="5438775" cy="4467225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E36A22-266B-48E5-8FAA-DE3C89EB1A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01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F1457EA4-D62E-4056-8FCF-057F2FA7D97B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2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6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998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044A5-6C76-4FD2-B8A0-CE78AF10FE05}" type="datetime1">
              <a:rPr lang="pt-BR" smtClean="0"/>
              <a:t>15/02/2017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F0FF9B3-D56C-44EA-B509-0E6494DD74A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77B7-A5AA-48A5-BFAA-CD9B9FAAA886}" type="datetime1">
              <a:rPr lang="pt-BR" smtClean="0"/>
              <a:t>15/02/2017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6D514-F7AC-4889-8AA3-848A2AF54A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6110A-4989-4658-9EFD-53FE17CC4021}" type="datetime1">
              <a:rPr lang="pt-BR" smtClean="0"/>
              <a:t>15/02/2017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79A86-2F7A-4BB9-8D81-4BA1547B1C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908720"/>
            <a:ext cx="109728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2113558"/>
            <a:ext cx="10972800" cy="4425355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F5D1-E7D9-45F3-9CC4-83FB38064A27}" type="datetime1">
              <a:rPr lang="pt-BR" smtClean="0"/>
              <a:t>15/02/2017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E693352-1BC1-43AD-A09D-B6B3238F1E03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C2FA4-BFDB-45B6-AC6E-984D42B387DD}" type="datetime1">
              <a:rPr lang="pt-BR" smtClean="0"/>
              <a:t>15/02/2017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9D0BF4-F8BA-4378-9858-1839851994F5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11106224" y="6356350"/>
            <a:ext cx="384043" cy="501650"/>
          </a:xfrm>
          <a:prstGeom prst="rect">
            <a:avLst/>
          </a:prstGeom>
          <a:solidFill>
            <a:srgbClr val="92D0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235E-460B-40CF-8D91-F8941F84FB3F}" type="datetime1">
              <a:rPr lang="pt-BR" smtClean="0"/>
              <a:t>15/02/2017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1BA1377-5094-45CA-8EB6-2EAF1452726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15ED7-C786-409E-87DF-F7044B2F337E}" type="datetime1">
              <a:rPr lang="pt-BR" smtClean="0"/>
              <a:t>15/02/2017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6AFE867-88E9-45CD-A8F2-8C5A1C5C18D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908BB-9BF4-4904-A653-B42AA9F082DA}" type="datetime1">
              <a:rPr lang="pt-BR" smtClean="0"/>
              <a:t>15/02/2017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B90E1-8CD9-4A04-9C5F-0A8B279D2E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AC83-A30F-494F-850D-C8BBB2994F0D}" type="datetime1">
              <a:rPr lang="pt-BR" smtClean="0"/>
              <a:t>15/02/2017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A2D2-D382-46B3-9673-6AB0410720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3E3BB-F690-4A4C-9E4D-6DD7B72CB8D7}" type="datetime1">
              <a:rPr lang="pt-BR" smtClean="0"/>
              <a:t>15/02/2017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14B14-790C-4DFF-897B-F6CD5BFFC0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BCB4-5E30-4E71-AFB0-A46FF3BAEF4A}" type="datetime1">
              <a:rPr lang="pt-BR" smtClean="0"/>
              <a:t>15/02/2017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2423-FE46-4560-80AF-8C1444B5F8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55780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700809"/>
            <a:ext cx="10972800" cy="442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7CA878-8534-4162-826D-7F3F8DD6CF48}" type="datetime1">
              <a:rPr lang="pt-BR" smtClean="0"/>
              <a:t>15/02/2017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7" name="Retângulo 6"/>
          <p:cNvSpPr/>
          <p:nvPr userDrawn="1"/>
        </p:nvSpPr>
        <p:spPr>
          <a:xfrm>
            <a:off x="-7949" y="-9338"/>
            <a:ext cx="10496437" cy="702033"/>
          </a:xfrm>
          <a:prstGeom prst="rect">
            <a:avLst/>
          </a:prstGeom>
          <a:solidFill>
            <a:srgbClr val="126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173617" y="66013"/>
            <a:ext cx="70087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SECRETARIA DE PREVIDÊNCIA</a:t>
            </a:r>
          </a:p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MINISTÉRIO DA FAZENDA</a:t>
            </a:r>
            <a:endParaRPr lang="pt-BR" sz="1500" b="1" baseline="0" dirty="0">
              <a:solidFill>
                <a:schemeClr val="bg1"/>
              </a:solidFill>
              <a:latin typeface="Gotham Bold" panose="02000803030000020004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419" y="114674"/>
            <a:ext cx="1399964" cy="5579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1250" name="Picture 1026" descr="Figur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90601"/>
            <a:ext cx="7543800" cy="519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1251" name="Text Box 1029"/>
          <p:cNvSpPr txBox="1">
            <a:spLocks noChangeArrowheads="1"/>
          </p:cNvSpPr>
          <p:nvPr/>
        </p:nvSpPr>
        <p:spPr bwMode="auto">
          <a:xfrm>
            <a:off x="1919536" y="2209801"/>
            <a:ext cx="8352928" cy="388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pt-BR" altLang="pt-BR" sz="5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pt-BR" altLang="pt-BR" sz="3900" b="1" i="1" dirty="0">
                <a:latin typeface="Arial" charset="0"/>
              </a:rPr>
              <a:t>Evolução da Proteção Previdenciária e Impactos sobre a Pobreza – 1992 a 2015</a:t>
            </a:r>
            <a:endParaRPr lang="pt-BR" altLang="pt-BR" sz="22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pt-BR" altLang="pt-BR" sz="22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pt-BR" altLang="pt-BR" sz="14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pt-BR" altLang="pt-BR" sz="14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pt-BR" altLang="pt-BR" sz="2000" b="1" i="1" dirty="0">
                <a:latin typeface="Arial" charset="0"/>
              </a:rPr>
              <a:t>BRASÍLIA, </a:t>
            </a:r>
            <a:r>
              <a:rPr lang="pt-BR" altLang="pt-BR" sz="2000" b="1" i="1" dirty="0" smtClean="0">
                <a:latin typeface="Arial" charset="0"/>
              </a:rPr>
              <a:t>FEVEREIRO </a:t>
            </a:r>
            <a:r>
              <a:rPr lang="pt-BR" altLang="pt-BR" sz="2000" b="1" i="1" dirty="0">
                <a:latin typeface="Arial" charset="0"/>
              </a:rPr>
              <a:t>DE </a:t>
            </a:r>
            <a:r>
              <a:rPr lang="pt-BR" altLang="pt-BR" sz="2000" b="1" i="1" dirty="0" smtClean="0">
                <a:latin typeface="Arial" charset="0"/>
              </a:rPr>
              <a:t>2017</a:t>
            </a:r>
            <a:endParaRPr lang="pt-BR" altLang="pt-BR" sz="2000" b="1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6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2514" name="Rectangle 3"/>
          <p:cNvSpPr>
            <a:spLocks noChangeArrowheads="1"/>
          </p:cNvSpPr>
          <p:nvPr/>
        </p:nvSpPr>
        <p:spPr bwMode="auto">
          <a:xfrm>
            <a:off x="2238376" y="1214438"/>
            <a:ext cx="77819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Proteção Previdenciária segundo Faixas de Idade - 2015</a:t>
            </a:r>
          </a:p>
          <a:p>
            <a:pPr algn="ctr"/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Área Rural da Região Norte)</a:t>
            </a:r>
            <a:endParaRPr lang="pt-BR" altLang="pt-BR" sz="2000" b="1" i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112516" name="Rectangle 5"/>
          <p:cNvSpPr>
            <a:spLocks noChangeArrowheads="1"/>
          </p:cNvSpPr>
          <p:nvPr/>
        </p:nvSpPr>
        <p:spPr bwMode="auto">
          <a:xfrm>
            <a:off x="2381250" y="2214563"/>
            <a:ext cx="750093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1600" b="1" i="1" dirty="0">
                <a:latin typeface="Arial" charset="0"/>
              </a:rPr>
              <a:t>Proporção de Trabalhadores Ocupados (A) e Desprotegidos com Capacidade Contributiva (B) - 2015 -</a:t>
            </a:r>
          </a:p>
        </p:txBody>
      </p:sp>
      <p:sp>
        <p:nvSpPr>
          <p:cNvPr id="2112520" name="Rectangle 9"/>
          <p:cNvSpPr>
            <a:spLocks noChangeArrowheads="1"/>
          </p:cNvSpPr>
          <p:nvPr/>
        </p:nvSpPr>
        <p:spPr bwMode="auto">
          <a:xfrm>
            <a:off x="1469732" y="6304002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Pessoas com idade entre 16 e 59 anos com rendimento mensal igual ou superior ao valor do Salário Mínimo vigente em Set/15.</a:t>
            </a:r>
            <a:endParaRPr lang="pt-BR" altLang="pt-BR" sz="1000" b="1" i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706" y="3356992"/>
            <a:ext cx="869522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8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3538" name="Rectangle 3"/>
          <p:cNvSpPr>
            <a:spLocks noChangeArrowheads="1"/>
          </p:cNvSpPr>
          <p:nvPr/>
        </p:nvSpPr>
        <p:spPr bwMode="auto">
          <a:xfrm>
            <a:off x="2166938" y="1214438"/>
            <a:ext cx="7924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Proteção Previdenciária segundo Faixas de Rendimento - 2015</a:t>
            </a:r>
          </a:p>
          <a:p>
            <a:pPr algn="ctr"/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Área Rural da Região Norte)</a:t>
            </a:r>
            <a:endParaRPr lang="pt-BR" altLang="pt-BR" sz="2000" b="1" i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113540" name="Rectangle 5"/>
          <p:cNvSpPr>
            <a:spLocks noChangeArrowheads="1"/>
          </p:cNvSpPr>
          <p:nvPr/>
        </p:nvSpPr>
        <p:spPr bwMode="auto">
          <a:xfrm>
            <a:off x="2381250" y="2286000"/>
            <a:ext cx="750093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1600" b="1" i="1" dirty="0">
                <a:latin typeface="Arial" charset="0"/>
              </a:rPr>
              <a:t>Proporção de Trabalhadores Ocupados (A) e Desprotegidos com Capacidade Contributiva (B) - 2015 -</a:t>
            </a:r>
          </a:p>
        </p:txBody>
      </p:sp>
      <p:sp>
        <p:nvSpPr>
          <p:cNvPr id="2113544" name="Rectangle 9"/>
          <p:cNvSpPr>
            <a:spLocks noChangeArrowheads="1"/>
          </p:cNvSpPr>
          <p:nvPr/>
        </p:nvSpPr>
        <p:spPr bwMode="auto">
          <a:xfrm>
            <a:off x="1415480" y="6262434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Pessoas com idade entre 16 e 59 anos com rendimento mensal igual ou superior ao valor do Salário Mínimo vigente em Set/15.</a:t>
            </a:r>
            <a:endParaRPr lang="pt-BR" altLang="pt-BR" sz="1000" b="1" i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159" y="3131148"/>
            <a:ext cx="9228358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6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4562" name="Rectangle 2"/>
          <p:cNvSpPr>
            <a:spLocks noChangeArrowheads="1"/>
          </p:cNvSpPr>
          <p:nvPr/>
        </p:nvSpPr>
        <p:spPr bwMode="auto">
          <a:xfrm>
            <a:off x="2095500" y="1357313"/>
            <a:ext cx="799623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Proteção Previdenciária segundo Grandes Regiões - 2015</a:t>
            </a:r>
          </a:p>
          <a:p>
            <a:pPr algn="ctr"/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Área Rural da Região Norte)</a:t>
            </a:r>
            <a:endParaRPr lang="pt-BR" altLang="pt-BR" sz="2000" b="1" i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114564" name="Rectangle 5"/>
          <p:cNvSpPr>
            <a:spLocks noChangeArrowheads="1"/>
          </p:cNvSpPr>
          <p:nvPr/>
        </p:nvSpPr>
        <p:spPr bwMode="auto">
          <a:xfrm>
            <a:off x="2309814" y="2357438"/>
            <a:ext cx="750093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1600" b="1" i="1" dirty="0">
                <a:latin typeface="Arial" charset="0"/>
              </a:rPr>
              <a:t>Proporção de Trabalhadores Ocupados (A) e Desprotegidos com Capacidade Contributiva (B) - 2015 -</a:t>
            </a:r>
          </a:p>
        </p:txBody>
      </p:sp>
      <p:sp>
        <p:nvSpPr>
          <p:cNvPr id="2114565" name="Rectangle 9"/>
          <p:cNvSpPr>
            <a:spLocks noChangeArrowheads="1"/>
          </p:cNvSpPr>
          <p:nvPr/>
        </p:nvSpPr>
        <p:spPr bwMode="auto">
          <a:xfrm>
            <a:off x="1147980" y="6161854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Pessoas com idade entre 16 e 59 anos com rendimento mensal igual ou superior ao valor do Salário Mínimo vigente em Set/15.</a:t>
            </a:r>
            <a:endParaRPr lang="pt-BR" altLang="pt-BR" sz="1000" b="1" i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810" y="3357563"/>
            <a:ext cx="9635803" cy="201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9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586" name="Rectangle 2"/>
          <p:cNvSpPr>
            <a:spLocks noChangeArrowheads="1"/>
          </p:cNvSpPr>
          <p:nvPr/>
        </p:nvSpPr>
        <p:spPr bwMode="auto">
          <a:xfrm>
            <a:off x="2628900" y="2136718"/>
            <a:ext cx="6858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1600" b="1" i="1" dirty="0">
                <a:latin typeface="Arial" charset="0"/>
              </a:rPr>
              <a:t>Proporção de Trabalhadores Ocupados (A) e Desprotegidos com Capacidade Contributiva (B) - 2015 -</a:t>
            </a:r>
          </a:p>
        </p:txBody>
      </p:sp>
      <p:sp>
        <p:nvSpPr>
          <p:cNvPr id="2115587" name="Rectangle 3"/>
          <p:cNvSpPr>
            <a:spLocks noChangeArrowheads="1"/>
          </p:cNvSpPr>
          <p:nvPr/>
        </p:nvSpPr>
        <p:spPr bwMode="auto">
          <a:xfrm>
            <a:off x="2095500" y="1285875"/>
            <a:ext cx="7924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Proteção Previdenciária segundo Posição na Ocupação - 2015</a:t>
            </a:r>
          </a:p>
          <a:p>
            <a:pPr algn="ctr"/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Área Rural da Região Norte)</a:t>
            </a:r>
            <a:endParaRPr lang="pt-BR" altLang="pt-BR" sz="2000" b="1" i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115592" name="Rectangle 9"/>
          <p:cNvSpPr>
            <a:spLocks noChangeArrowheads="1"/>
          </p:cNvSpPr>
          <p:nvPr/>
        </p:nvSpPr>
        <p:spPr bwMode="auto">
          <a:xfrm>
            <a:off x="1406805" y="6277690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Pessoas com idade entre 16 e 59 anos com rendimento mensal igual ou superior ao valor do Salário Mínimo vigente em Set/15.</a:t>
            </a:r>
            <a:endParaRPr lang="pt-BR" altLang="pt-BR" sz="1000" b="1" i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504" y="2962218"/>
            <a:ext cx="9342602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08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6610" name="Rectangle 3"/>
          <p:cNvSpPr>
            <a:spLocks noChangeArrowheads="1"/>
          </p:cNvSpPr>
          <p:nvPr/>
        </p:nvSpPr>
        <p:spPr bwMode="auto">
          <a:xfrm>
            <a:off x="1997918" y="1078632"/>
            <a:ext cx="799623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Proteção Previdenciária segundo Ramos de Atividade - 2015</a:t>
            </a:r>
          </a:p>
          <a:p>
            <a:pPr algn="ctr"/>
            <a:r>
              <a:rPr lang="pt-BR" altLang="pt-BR" sz="2000" b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Área Rural da Região Norte)</a:t>
            </a:r>
            <a:endParaRPr lang="pt-BR" altLang="pt-BR" sz="2000" b="1" i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116612" name="Rectangle 5"/>
          <p:cNvSpPr>
            <a:spLocks noChangeArrowheads="1"/>
          </p:cNvSpPr>
          <p:nvPr/>
        </p:nvSpPr>
        <p:spPr bwMode="auto">
          <a:xfrm>
            <a:off x="2495601" y="1916832"/>
            <a:ext cx="70008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1600" b="1" i="1" dirty="0">
                <a:latin typeface="Arial" charset="0"/>
              </a:rPr>
              <a:t>Proporção de Trabalhadores Ocupados (A) e Desprotegidos com Capacidade Contributiva (B) - 2015 -</a:t>
            </a:r>
          </a:p>
        </p:txBody>
      </p:sp>
      <p:sp>
        <p:nvSpPr>
          <p:cNvPr id="2116616" name="Rectangle 9"/>
          <p:cNvSpPr>
            <a:spLocks noChangeArrowheads="1"/>
          </p:cNvSpPr>
          <p:nvPr/>
        </p:nvSpPr>
        <p:spPr bwMode="auto">
          <a:xfrm>
            <a:off x="1559496" y="6309320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Pessoas com idade entre 16 e 59 anos com rendimento mensal igual ou superior ao valor do Salário Mínimo vigente em Set/15.</a:t>
            </a:r>
            <a:endParaRPr lang="pt-BR" altLang="pt-BR" sz="1000" b="1" i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55032"/>
            <a:ext cx="9689264" cy="344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70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634" name="Rectangle 1026"/>
          <p:cNvSpPr>
            <a:spLocks noChangeArrowheads="1"/>
          </p:cNvSpPr>
          <p:nvPr/>
        </p:nvSpPr>
        <p:spPr bwMode="auto">
          <a:xfrm>
            <a:off x="2166938" y="2286000"/>
            <a:ext cx="7772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3600" i="1" dirty="0">
                <a:latin typeface="Arial" charset="0"/>
              </a:rPr>
              <a:t>1.2 Proteção Previdenciária entre os </a:t>
            </a:r>
            <a:r>
              <a:rPr lang="pt-BR" altLang="pt-BR" sz="3600" i="1" dirty="0">
                <a:solidFill>
                  <a:srgbClr val="3333CC"/>
                </a:solidFill>
                <a:latin typeface="Arial" charset="0"/>
              </a:rPr>
              <a:t>Idosos</a:t>
            </a:r>
            <a:r>
              <a:rPr lang="pt-BR" altLang="pt-BR" sz="3600" i="1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BR" altLang="pt-BR" sz="3600" i="1" dirty="0">
                <a:latin typeface="Arial" charset="0"/>
              </a:rPr>
              <a:t>(pessoas com 60 anos ou mais de idade) - Brasil</a:t>
            </a:r>
          </a:p>
        </p:txBody>
      </p:sp>
    </p:spTree>
    <p:extLst>
      <p:ext uri="{BB962C8B-B14F-4D97-AF65-F5344CB8AC3E}">
        <p14:creationId xmlns:p14="http://schemas.microsoft.com/office/powerpoint/2010/main" val="190860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8659" name="Rectangle 4"/>
          <p:cNvSpPr>
            <a:spLocks noChangeArrowheads="1"/>
          </p:cNvSpPr>
          <p:nvPr/>
        </p:nvSpPr>
        <p:spPr bwMode="auto">
          <a:xfrm>
            <a:off x="1415480" y="6165304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</a:t>
            </a:r>
            <a:r>
              <a:rPr lang="pt-BR" altLang="pt-BR" sz="1000" i="1" dirty="0"/>
              <a:t>Idosos de 60 anos ou mais, independentemente de critério de renda, que recebem aposentadoria e/ou pensão </a:t>
            </a:r>
            <a:r>
              <a:rPr lang="pt-BR" altLang="pt-BR" sz="1000" b="1" i="1" dirty="0"/>
              <a:t>ou</a:t>
            </a:r>
            <a:r>
              <a:rPr lang="pt-BR" altLang="pt-BR" sz="1000" i="1" dirty="0"/>
              <a:t> que continuam contribuindo para algum regime previdenciário.</a:t>
            </a:r>
          </a:p>
        </p:txBody>
      </p:sp>
      <p:sp>
        <p:nvSpPr>
          <p:cNvPr id="2118660" name="Rectangle 5"/>
          <p:cNvSpPr>
            <a:spLocks noChangeArrowheads="1"/>
          </p:cNvSpPr>
          <p:nvPr/>
        </p:nvSpPr>
        <p:spPr bwMode="auto">
          <a:xfrm>
            <a:off x="2603500" y="2564905"/>
            <a:ext cx="6985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1600" b="1" i="1">
                <a:latin typeface="Arial" charset="0"/>
              </a:rPr>
              <a:t>Proteção Previdenciária para a População Idosa* - Brasil</a:t>
            </a:r>
          </a:p>
        </p:txBody>
      </p:sp>
      <p:sp>
        <p:nvSpPr>
          <p:cNvPr id="2118661" name="Rectangle 6"/>
          <p:cNvSpPr>
            <a:spLocks noChangeArrowheads="1"/>
          </p:cNvSpPr>
          <p:nvPr/>
        </p:nvSpPr>
        <p:spPr bwMode="auto">
          <a:xfrm>
            <a:off x="2095500" y="1428750"/>
            <a:ext cx="7924800" cy="838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Cobertura Previdenciária entre os Idosos - 2015 -</a:t>
            </a:r>
          </a:p>
          <a:p>
            <a:pPr algn="ctr"/>
            <a:r>
              <a:rPr lang="pt-BR" altLang="pt-BR" sz="2000" b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Área Rural da Região Norte)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010" y="3170994"/>
            <a:ext cx="8958446" cy="241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93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82" name="Rectangle 5"/>
          <p:cNvSpPr>
            <a:spLocks noChangeArrowheads="1"/>
          </p:cNvSpPr>
          <p:nvPr/>
        </p:nvSpPr>
        <p:spPr bwMode="auto">
          <a:xfrm>
            <a:off x="1992314" y="1052513"/>
            <a:ext cx="807243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Cobertura Previdenciária entre os Idosos por Unidade da Federação </a:t>
            </a:r>
            <a:r>
              <a:rPr lang="pt-BR" altLang="pt-BR" sz="2000" b="1" i="1" dirty="0" smtClean="0">
                <a:latin typeface="Arial" charset="0"/>
              </a:rPr>
              <a:t>– 2015</a:t>
            </a:r>
          </a:p>
          <a:p>
            <a:pPr algn="ctr" eaLnBrk="1" hangingPunct="1"/>
            <a:r>
              <a:rPr lang="pt-BR" altLang="pt-BR" sz="2000" b="1" i="1" dirty="0" smtClean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Área Rural da Região Norte)</a:t>
            </a:r>
          </a:p>
        </p:txBody>
      </p:sp>
      <p:sp>
        <p:nvSpPr>
          <p:cNvPr id="2119683" name="Rectangle 6"/>
          <p:cNvSpPr>
            <a:spLocks noChangeArrowheads="1"/>
          </p:cNvSpPr>
          <p:nvPr/>
        </p:nvSpPr>
        <p:spPr bwMode="auto">
          <a:xfrm>
            <a:off x="1524000" y="6399214"/>
            <a:ext cx="91440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800" i="1" dirty="0">
                <a:latin typeface="Arial" charset="0"/>
              </a:rPr>
              <a:t>Fonte: PNAD/IBGE – 2015.</a:t>
            </a:r>
          </a:p>
          <a:p>
            <a:r>
              <a:rPr lang="pt-BR" altLang="pt-BR" sz="800" i="1" dirty="0">
                <a:latin typeface="Arial" charset="0"/>
              </a:rPr>
              <a:t>Elaboração: SPPS/MF.</a:t>
            </a:r>
          </a:p>
          <a:p>
            <a:r>
              <a:rPr lang="pt-BR" altLang="pt-BR" sz="800" i="1" dirty="0">
                <a:latin typeface="Arial" charset="0"/>
              </a:rPr>
              <a:t>*Independentemente de critério de renda.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413" y="1896321"/>
            <a:ext cx="8145173" cy="382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2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706" name="Rectangle 4"/>
          <p:cNvSpPr>
            <a:spLocks noChangeArrowheads="1"/>
          </p:cNvSpPr>
          <p:nvPr/>
        </p:nvSpPr>
        <p:spPr bwMode="auto">
          <a:xfrm>
            <a:off x="1512171" y="6399213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Vários anos.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Pessoas com idade igual ou superior a 60 anos de idade, independentemente de critério de renda. </a:t>
            </a:r>
            <a:endParaRPr lang="pt-BR" altLang="pt-BR" sz="1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20707" name="Rectangle 5"/>
          <p:cNvSpPr>
            <a:spLocks noChangeArrowheads="1"/>
          </p:cNvSpPr>
          <p:nvPr/>
        </p:nvSpPr>
        <p:spPr bwMode="auto">
          <a:xfrm>
            <a:off x="1775520" y="857251"/>
            <a:ext cx="864096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Evolução da Cobertura Previdenciária entre os Idosos  - 1992 a 2015 </a:t>
            </a:r>
          </a:p>
          <a:p>
            <a:pPr algn="ctr" eaLnBrk="1" hangingPunct="1"/>
            <a:r>
              <a:rPr lang="pt-BR" altLang="pt-BR" sz="2000" b="1" i="1" dirty="0">
                <a:solidFill>
                  <a:srgbClr val="3333CC"/>
                </a:solidFill>
                <a:latin typeface="Arial" charset="0"/>
              </a:rPr>
              <a:t>(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Exclusive Área Rural da Região Norte, salvo Tocantins)</a:t>
            </a:r>
          </a:p>
        </p:txBody>
      </p:sp>
      <p:sp>
        <p:nvSpPr>
          <p:cNvPr id="2120708" name="Rectangle 8"/>
          <p:cNvSpPr>
            <a:spLocks noChangeArrowheads="1"/>
          </p:cNvSpPr>
          <p:nvPr/>
        </p:nvSpPr>
        <p:spPr bwMode="auto">
          <a:xfrm>
            <a:off x="1524000" y="1700697"/>
            <a:ext cx="9144000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600" b="1" i="1" dirty="0">
                <a:solidFill>
                  <a:srgbClr val="3333CC"/>
                </a:solidFill>
                <a:latin typeface="Arial" charset="0"/>
              </a:rPr>
              <a:t>BRASIL*:</a:t>
            </a:r>
            <a:r>
              <a:rPr lang="pt-BR" altLang="pt-BR" sz="1600" b="1" i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pt-BR" altLang="pt-BR" sz="1600" b="1" i="1" dirty="0">
                <a:latin typeface="Arial" charset="0"/>
              </a:rPr>
              <a:t>Idosos de 60 anos ou mais que recebem aposentadoria e/ou pensão </a:t>
            </a:r>
            <a:br>
              <a:rPr lang="pt-BR" altLang="pt-BR" sz="1600" b="1" i="1" dirty="0">
                <a:latin typeface="Arial" charset="0"/>
              </a:rPr>
            </a:br>
            <a:r>
              <a:rPr lang="pt-BR" altLang="pt-BR" sz="1600" b="1" i="1" dirty="0">
                <a:latin typeface="Arial" charset="0"/>
              </a:rPr>
              <a:t>ou que continuam contribuindo para algum regime - 1992 a 2015</a:t>
            </a:r>
            <a:r>
              <a:rPr lang="pt-BR" altLang="pt-BR" sz="1600" b="1" i="1" dirty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pt-BR" altLang="pt-BR" sz="1600" b="1" i="1" dirty="0">
                <a:solidFill>
                  <a:srgbClr val="3333CC"/>
                </a:solidFill>
                <a:latin typeface="Arial" charset="0"/>
              </a:rPr>
              <a:t>(Em %)</a:t>
            </a:r>
            <a:r>
              <a:rPr lang="pt-BR" altLang="pt-BR" sz="1600" b="1" i="1" dirty="0">
                <a:solidFill>
                  <a:srgbClr val="CC0000"/>
                </a:solidFill>
                <a:latin typeface="Arial" charset="0"/>
              </a:rPr>
              <a:t> </a:t>
            </a:r>
            <a:r>
              <a:rPr lang="pt-BR" altLang="pt-BR" sz="1600" b="1" i="1" dirty="0">
                <a:solidFill>
                  <a:schemeClr val="tx2"/>
                </a:solidFill>
                <a:latin typeface="Arial" charset="0"/>
              </a:rPr>
              <a:t>-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2348880"/>
            <a:ext cx="8784976" cy="414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2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1730" name="Rectangle 4"/>
          <p:cNvSpPr>
            <a:spLocks noChangeArrowheads="1"/>
          </p:cNvSpPr>
          <p:nvPr/>
        </p:nvSpPr>
        <p:spPr bwMode="auto">
          <a:xfrm>
            <a:off x="2209800" y="1981201"/>
            <a:ext cx="77724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3600" i="1" dirty="0">
                <a:latin typeface="Arial" charset="0"/>
              </a:rPr>
              <a:t>2.Impactos dos Mecanismos de Proteção Social (Previdência e Assistência Social*) sobre a </a:t>
            </a:r>
            <a:r>
              <a:rPr lang="pt-BR" altLang="pt-BR" sz="3600" i="1" dirty="0">
                <a:solidFill>
                  <a:srgbClr val="3333CC"/>
                </a:solidFill>
                <a:latin typeface="Arial" charset="0"/>
              </a:rPr>
              <a:t>Pobreza</a:t>
            </a:r>
            <a:r>
              <a:rPr lang="pt-BR" altLang="pt-BR" sz="3600" i="1" dirty="0">
                <a:solidFill>
                  <a:srgbClr val="CC0000"/>
                </a:solidFill>
                <a:latin typeface="Arial" charset="0"/>
              </a:rPr>
              <a:t> </a:t>
            </a:r>
            <a:r>
              <a:rPr lang="pt-BR" altLang="pt-BR" sz="3600" i="1" dirty="0">
                <a:latin typeface="Arial" charset="0"/>
              </a:rPr>
              <a:t>- Brasil</a:t>
            </a:r>
          </a:p>
        </p:txBody>
      </p:sp>
      <p:sp>
        <p:nvSpPr>
          <p:cNvPr id="2121731" name="Text Box 5"/>
          <p:cNvSpPr txBox="1">
            <a:spLocks noChangeArrowheads="1"/>
          </p:cNvSpPr>
          <p:nvPr/>
        </p:nvSpPr>
        <p:spPr bwMode="auto">
          <a:xfrm>
            <a:off x="1524001" y="6521450"/>
            <a:ext cx="87868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800" b="1" i="1">
                <a:latin typeface="Arial" charset="0"/>
              </a:rPr>
              <a:t>* Levando-se em conta todas as pensões e aposentadorias previdenciárias e apenas os benefícios assistenciais permanentes, como os Benefícios de Prestação Continuada previstos na Lei Orgânica da Assistência Social – LOAS. </a:t>
            </a:r>
          </a:p>
        </p:txBody>
      </p:sp>
    </p:spTree>
    <p:extLst>
      <p:ext uri="{BB962C8B-B14F-4D97-AF65-F5344CB8AC3E}">
        <p14:creationId xmlns:p14="http://schemas.microsoft.com/office/powerpoint/2010/main" val="3197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2667000" y="1484314"/>
            <a:ext cx="685800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rIns="68579">
            <a:spAutoFit/>
          </a:bodyPr>
          <a:lstStyle>
            <a:lvl1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1pPr>
            <a:lvl2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2pPr>
            <a:lvl3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3pPr>
            <a:lvl4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4pPr>
            <a:lvl5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5pPr>
            <a:lvl6pPr marL="2514600" indent="-228600" defTabSz="3365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6pPr>
            <a:lvl7pPr marL="2971800" indent="-228600" defTabSz="3365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7pPr>
            <a:lvl8pPr marL="3429000" indent="-228600" defTabSz="3365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8pPr>
            <a:lvl9pPr marL="3886200" indent="-228600" defTabSz="3365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>
                <a:srgbClr val="000000"/>
              </a:buClr>
              <a:buSzPct val="100000"/>
            </a:pPr>
            <a:r>
              <a:rPr lang="pt-BR" sz="2400" b="1"/>
              <a:t>GRANDES NÚMEROS DO INSS 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pt-BR" sz="1500" b="1"/>
              <a:t>(Posição em 2015)</a:t>
            </a: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481218" y="2180010"/>
            <a:ext cx="8215182" cy="20541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76199" tIns="121256" rIns="76199" bIns="38099"/>
          <a:lstStyle>
            <a:defPPr>
              <a:defRPr lang="pt-B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283101" indent="-283101" algn="just" defTabSz="374382">
              <a:spcBef>
                <a:spcPts val="1000"/>
              </a:spcBef>
              <a:buClr>
                <a:srgbClr val="003366"/>
              </a:buClr>
              <a:buFont typeface="Wingdings" pitchFamily="2" charset="2"/>
              <a:buChar char="ü"/>
              <a:tabLst>
                <a:tab pos="371736" algn="l"/>
                <a:tab pos="746117" algn="l"/>
                <a:tab pos="1120500" algn="l"/>
                <a:tab pos="1494881" algn="l"/>
                <a:tab pos="1869263" algn="l"/>
                <a:tab pos="2243645" algn="l"/>
                <a:tab pos="2618027" algn="l"/>
                <a:tab pos="2992408" algn="l"/>
                <a:tab pos="3366790" algn="l"/>
                <a:tab pos="3741171" algn="l"/>
                <a:tab pos="4115553" algn="l"/>
                <a:tab pos="4489934" algn="l"/>
                <a:tab pos="4864316" algn="l"/>
                <a:tab pos="5238698" algn="l"/>
                <a:tab pos="5613080" algn="l"/>
                <a:tab pos="5987461" algn="l"/>
                <a:tab pos="6361843" algn="l"/>
                <a:tab pos="6736224" algn="l"/>
                <a:tab pos="7110607" algn="l"/>
                <a:tab pos="7484988" algn="l"/>
              </a:tabLst>
              <a:defRPr/>
            </a:pPr>
            <a:r>
              <a:rPr lang="pt-BR" sz="2400" b="1" dirty="0" smtClean="0">
                <a:latin typeface="Arial Narrow" panose="020B0606020202030204" pitchFamily="34" charset="0"/>
              </a:rPr>
              <a:t>Proteção previdenciária da população ocupada de 16 a 59 anos;</a:t>
            </a:r>
          </a:p>
          <a:p>
            <a:pPr marL="283101" indent="-283101" algn="just" defTabSz="374382">
              <a:spcBef>
                <a:spcPts val="1000"/>
              </a:spcBef>
              <a:buClr>
                <a:srgbClr val="003366"/>
              </a:buClr>
              <a:buFont typeface="Wingdings" pitchFamily="2" charset="2"/>
              <a:buChar char="ü"/>
              <a:tabLst>
                <a:tab pos="371736" algn="l"/>
                <a:tab pos="746117" algn="l"/>
                <a:tab pos="1120500" algn="l"/>
                <a:tab pos="1494881" algn="l"/>
                <a:tab pos="1869263" algn="l"/>
                <a:tab pos="2243645" algn="l"/>
                <a:tab pos="2618027" algn="l"/>
                <a:tab pos="2992408" algn="l"/>
                <a:tab pos="3366790" algn="l"/>
                <a:tab pos="3741171" algn="l"/>
                <a:tab pos="4115553" algn="l"/>
                <a:tab pos="4489934" algn="l"/>
                <a:tab pos="4864316" algn="l"/>
                <a:tab pos="5238698" algn="l"/>
                <a:tab pos="5613080" algn="l"/>
                <a:tab pos="5987461" algn="l"/>
                <a:tab pos="6361843" algn="l"/>
                <a:tab pos="6736224" algn="l"/>
                <a:tab pos="7110607" algn="l"/>
                <a:tab pos="7484988" algn="l"/>
              </a:tabLst>
              <a:defRPr/>
            </a:pPr>
            <a:r>
              <a:rPr lang="pt-BR" sz="2400" b="1" dirty="0" smtClean="0">
                <a:latin typeface="Arial Narrow" panose="020B0606020202030204" pitchFamily="34" charset="0"/>
              </a:rPr>
              <a:t>Proteção previdenciária entres os idosos de 60 anos ou mais;</a:t>
            </a:r>
          </a:p>
          <a:p>
            <a:pPr marL="283101" indent="-283101" algn="just" defTabSz="374382">
              <a:spcBef>
                <a:spcPts val="1000"/>
              </a:spcBef>
              <a:buClr>
                <a:srgbClr val="003366"/>
              </a:buClr>
              <a:buFont typeface="Wingdings" pitchFamily="2" charset="2"/>
              <a:buChar char="ü"/>
              <a:tabLst>
                <a:tab pos="371736" algn="l"/>
                <a:tab pos="746117" algn="l"/>
                <a:tab pos="1120500" algn="l"/>
                <a:tab pos="1494881" algn="l"/>
                <a:tab pos="1869263" algn="l"/>
                <a:tab pos="2243645" algn="l"/>
                <a:tab pos="2618027" algn="l"/>
                <a:tab pos="2992408" algn="l"/>
                <a:tab pos="3366790" algn="l"/>
                <a:tab pos="3741171" algn="l"/>
                <a:tab pos="4115553" algn="l"/>
                <a:tab pos="4489934" algn="l"/>
                <a:tab pos="4864316" algn="l"/>
                <a:tab pos="5238698" algn="l"/>
                <a:tab pos="5613080" algn="l"/>
                <a:tab pos="5987461" algn="l"/>
                <a:tab pos="6361843" algn="l"/>
                <a:tab pos="6736224" algn="l"/>
                <a:tab pos="7110607" algn="l"/>
                <a:tab pos="7484988" algn="l"/>
              </a:tabLst>
              <a:defRPr/>
            </a:pPr>
            <a:r>
              <a:rPr lang="pt-BR" sz="2400" b="1" dirty="0" smtClean="0">
                <a:latin typeface="Arial Narrow" panose="020B0606020202030204" pitchFamily="34" charset="0"/>
              </a:rPr>
              <a:t>Impacto </a:t>
            </a:r>
            <a:r>
              <a:rPr lang="pt-BR" sz="2400" b="1" dirty="0">
                <a:latin typeface="Arial Narrow" panose="020B0606020202030204" pitchFamily="34" charset="0"/>
              </a:rPr>
              <a:t>da transferência da renda previdenciária sobre o nível de </a:t>
            </a:r>
            <a:r>
              <a:rPr lang="pt-BR" sz="2400" b="1" dirty="0" smtClean="0">
                <a:latin typeface="Arial Narrow" panose="020B0606020202030204" pitchFamily="34" charset="0"/>
              </a:rPr>
              <a:t>pobreza.</a:t>
            </a:r>
            <a:endParaRPr lang="pt-BR" sz="2400" b="1" dirty="0">
              <a:latin typeface="Arial Narrow" panose="020B0606020202030204" pitchFamily="34" charset="0"/>
            </a:endParaRPr>
          </a:p>
        </p:txBody>
      </p:sp>
      <p:sp>
        <p:nvSpPr>
          <p:cNvPr id="4" name="Text Box 1029"/>
          <p:cNvSpPr txBox="1">
            <a:spLocks noChangeArrowheads="1"/>
          </p:cNvSpPr>
          <p:nvPr/>
        </p:nvSpPr>
        <p:spPr bwMode="auto">
          <a:xfrm>
            <a:off x="1301831" y="1244495"/>
            <a:ext cx="79914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  <a:defRPr/>
            </a:pPr>
            <a:endParaRPr lang="pt-BR" altLang="pt-BR" sz="375" b="1" dirty="0">
              <a:latin typeface="Arial Narrow" panose="020B0606020202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pt-BR" sz="3000" b="1" dirty="0">
                <a:latin typeface="Arial Narrow" panose="020B0606020202030204" pitchFamily="34" charset="0"/>
              </a:rPr>
              <a:t>Abordagem da Apresentação</a:t>
            </a: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1486148" y="4554957"/>
            <a:ext cx="8210251" cy="1701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76199" tIns="121256" rIns="76199" bIns="38099"/>
          <a:lstStyle>
            <a:defPPr>
              <a:defRPr lang="pt-B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285750" indent="-285750" algn="just" defTabSz="374382">
              <a:spcBef>
                <a:spcPts val="1000"/>
              </a:spcBef>
              <a:buClr>
                <a:srgbClr val="003366"/>
              </a:buClr>
              <a:buFont typeface="Wingdings" panose="05000000000000000000" pitchFamily="2" charset="2"/>
              <a:buChar char="v"/>
              <a:tabLst>
                <a:tab pos="371736" algn="l"/>
                <a:tab pos="746117" algn="l"/>
                <a:tab pos="1120500" algn="l"/>
                <a:tab pos="1494881" algn="l"/>
                <a:tab pos="1869263" algn="l"/>
                <a:tab pos="2243645" algn="l"/>
                <a:tab pos="2618027" algn="l"/>
                <a:tab pos="2992408" algn="l"/>
                <a:tab pos="3366790" algn="l"/>
                <a:tab pos="3741171" algn="l"/>
                <a:tab pos="4115553" algn="l"/>
                <a:tab pos="4489934" algn="l"/>
                <a:tab pos="4864316" algn="l"/>
                <a:tab pos="5238698" algn="l"/>
                <a:tab pos="5613080" algn="l"/>
                <a:tab pos="5987461" algn="l"/>
                <a:tab pos="6361843" algn="l"/>
                <a:tab pos="6736224" algn="l"/>
                <a:tab pos="7110607" algn="l"/>
                <a:tab pos="7484988" algn="l"/>
              </a:tabLst>
              <a:defRPr/>
            </a:pPr>
            <a:r>
              <a:rPr lang="pt-BR" b="1" dirty="0">
                <a:latin typeface="Arial Narrow" panose="020B0606020202030204" pitchFamily="34" charset="0"/>
              </a:rPr>
              <a:t>A Previdência Social utiliza os microdados da Pesquisa Nacional por Amostra de Domicílios - PNAD, divulgados anualmente pelo Instituto Brasileiro de Geografia e Estatística </a:t>
            </a:r>
            <a:r>
              <a:rPr lang="pt-BR" b="1" dirty="0" smtClean="0">
                <a:latin typeface="Arial Narrow" panose="020B0606020202030204" pitchFamily="34" charset="0"/>
              </a:rPr>
              <a:t>– IBGE.</a:t>
            </a:r>
          </a:p>
          <a:p>
            <a:pPr marL="285750" indent="-285750" algn="just" defTabSz="374382">
              <a:spcBef>
                <a:spcPts val="1000"/>
              </a:spcBef>
              <a:buClr>
                <a:srgbClr val="003366"/>
              </a:buClr>
              <a:buFont typeface="Wingdings" panose="05000000000000000000" pitchFamily="2" charset="2"/>
              <a:buChar char="v"/>
              <a:tabLst>
                <a:tab pos="371736" algn="l"/>
                <a:tab pos="746117" algn="l"/>
                <a:tab pos="1120500" algn="l"/>
                <a:tab pos="1494881" algn="l"/>
                <a:tab pos="1869263" algn="l"/>
                <a:tab pos="2243645" algn="l"/>
                <a:tab pos="2618027" algn="l"/>
                <a:tab pos="2992408" algn="l"/>
                <a:tab pos="3366790" algn="l"/>
                <a:tab pos="3741171" algn="l"/>
                <a:tab pos="4115553" algn="l"/>
                <a:tab pos="4489934" algn="l"/>
                <a:tab pos="4864316" algn="l"/>
                <a:tab pos="5238698" algn="l"/>
                <a:tab pos="5613080" algn="l"/>
                <a:tab pos="5987461" algn="l"/>
                <a:tab pos="6361843" algn="l"/>
                <a:tab pos="6736224" algn="l"/>
                <a:tab pos="7110607" algn="l"/>
                <a:tab pos="7484988" algn="l"/>
              </a:tabLst>
              <a:defRPr/>
            </a:pPr>
            <a:r>
              <a:rPr lang="pt-BR" b="1" dirty="0" smtClean="0">
                <a:latin typeface="Arial Narrow" panose="020B0606020202030204" pitchFamily="34" charset="0"/>
              </a:rPr>
              <a:t>O cálculo dos </a:t>
            </a:r>
            <a:r>
              <a:rPr lang="pt-BR" b="1" dirty="0">
                <a:latin typeface="Arial Narrow" panose="020B0606020202030204" pitchFamily="34" charset="0"/>
              </a:rPr>
              <a:t>indicadores </a:t>
            </a:r>
            <a:r>
              <a:rPr lang="pt-BR" b="1" dirty="0" smtClean="0">
                <a:latin typeface="Arial Narrow" panose="020B0606020202030204" pitchFamily="34" charset="0"/>
              </a:rPr>
              <a:t>segue </a:t>
            </a:r>
            <a:r>
              <a:rPr lang="pt-BR" b="1" dirty="0">
                <a:latin typeface="Arial Narrow" panose="020B0606020202030204" pitchFamily="34" charset="0"/>
              </a:rPr>
              <a:t>metodologia desenvolvida e aprovada pelo Conselho Nacional de Previdência Social em 2004. </a:t>
            </a:r>
          </a:p>
        </p:txBody>
      </p:sp>
    </p:spTree>
    <p:extLst>
      <p:ext uri="{BB962C8B-B14F-4D97-AF65-F5344CB8AC3E}">
        <p14:creationId xmlns:p14="http://schemas.microsoft.com/office/powerpoint/2010/main" val="666393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2754" name="Rectangle 4"/>
          <p:cNvSpPr>
            <a:spLocks noChangeArrowheads="1"/>
          </p:cNvSpPr>
          <p:nvPr/>
        </p:nvSpPr>
        <p:spPr bwMode="auto">
          <a:xfrm>
            <a:off x="2135189" y="1500188"/>
            <a:ext cx="79216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2000" b="1" i="1" dirty="0">
                <a:solidFill>
                  <a:srgbClr val="3333CC"/>
                </a:solidFill>
                <a:latin typeface="Arial" charset="0"/>
              </a:rPr>
              <a:t>Impactos</a:t>
            </a:r>
            <a:r>
              <a:rPr lang="pt-BR" altLang="pt-BR" sz="2000" b="1" i="1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BR" altLang="pt-BR" sz="2000" b="1" i="1" dirty="0">
                <a:latin typeface="Arial" charset="0"/>
              </a:rPr>
              <a:t>dos Mecanismos de Proteção Social  (Previdência* e Assistência Social)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</a:rPr>
              <a:t>sobre o Nível  de Pobreza** </a:t>
            </a:r>
            <a:r>
              <a:rPr lang="pt-BR" altLang="pt-BR" sz="2000" b="1" i="1" dirty="0">
                <a:latin typeface="Arial" charset="0"/>
              </a:rPr>
              <a:t>no Brasil - 2015 -</a:t>
            </a:r>
          </a:p>
        </p:txBody>
      </p:sp>
      <p:sp>
        <p:nvSpPr>
          <p:cNvPr id="2122755" name="Text Box 5"/>
          <p:cNvSpPr txBox="1">
            <a:spLocks noChangeArrowheads="1"/>
          </p:cNvSpPr>
          <p:nvPr/>
        </p:nvSpPr>
        <p:spPr bwMode="auto">
          <a:xfrm>
            <a:off x="1487488" y="6021288"/>
            <a:ext cx="91440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- 2015.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Considerando também os segurados dos Regimes Próprios de Previdência Social – RPPS.</a:t>
            </a:r>
          </a:p>
          <a:p>
            <a:r>
              <a:rPr lang="pt-BR" altLang="pt-BR" sz="1000" i="1" dirty="0">
                <a:latin typeface="Arial" charset="0"/>
              </a:rPr>
              <a:t>** Linha de Pobreza = ½ salário mínimo.</a:t>
            </a:r>
          </a:p>
          <a:p>
            <a:r>
              <a:rPr lang="pt-BR" altLang="pt-BR" sz="1000" i="1" dirty="0">
                <a:latin typeface="Arial" charset="0"/>
              </a:rPr>
              <a:t>*** Foram considerados apenas os habitantes de domicílios onde todos os moradores declararam a integralidade de seus rendimentos. 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1" y="2852937"/>
            <a:ext cx="8507193" cy="172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4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963" y="1637819"/>
            <a:ext cx="9221037" cy="4632807"/>
          </a:xfrm>
          <a:prstGeom prst="rect">
            <a:avLst/>
          </a:prstGeom>
        </p:spPr>
      </p:pic>
      <p:sp>
        <p:nvSpPr>
          <p:cNvPr id="2123779" name="Rectangle 4"/>
          <p:cNvSpPr>
            <a:spLocks noChangeArrowheads="1"/>
          </p:cNvSpPr>
          <p:nvPr/>
        </p:nvSpPr>
        <p:spPr bwMode="auto">
          <a:xfrm>
            <a:off x="1985543" y="813282"/>
            <a:ext cx="81438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Pontos Percentuais de Redução de Pobreza no Brasil em função das Transferências Previdenciárias por UF </a:t>
            </a:r>
            <a:r>
              <a:rPr lang="pt-BR" altLang="pt-BR" sz="2000" b="1" i="1" dirty="0" smtClean="0">
                <a:latin typeface="Arial" charset="0"/>
              </a:rPr>
              <a:t>- 2015</a:t>
            </a:r>
          </a:p>
          <a:p>
            <a:pPr algn="ctr" eaLnBrk="1" hangingPunct="1"/>
            <a:r>
              <a:rPr lang="pt-BR" altLang="pt-BR" sz="2000" b="1" i="1" dirty="0" smtClean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Área Rural da Região Norte)</a:t>
            </a:r>
          </a:p>
        </p:txBody>
      </p:sp>
      <p:sp>
        <p:nvSpPr>
          <p:cNvPr id="2123780" name="Text Box 5"/>
          <p:cNvSpPr txBox="1">
            <a:spLocks noChangeArrowheads="1"/>
          </p:cNvSpPr>
          <p:nvPr/>
        </p:nvSpPr>
        <p:spPr bwMode="auto">
          <a:xfrm>
            <a:off x="1485481" y="6197063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- 2015.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Obs.: Foram considerados apenas os habitantes de domicílios onde todos os moradores declararam a integralidade de seus rendimentos. </a:t>
            </a:r>
          </a:p>
          <a:p>
            <a:r>
              <a:rPr lang="pt-BR" altLang="pt-BR" sz="1000" i="1" dirty="0">
                <a:latin typeface="Arial" charset="0"/>
              </a:rPr>
              <a:t>* Linha de Pobreza = ½ salário mínimo.</a:t>
            </a:r>
          </a:p>
        </p:txBody>
      </p:sp>
      <p:sp>
        <p:nvSpPr>
          <p:cNvPr id="2123781" name="Text Box 9"/>
          <p:cNvSpPr txBox="1">
            <a:spLocks noChangeArrowheads="1"/>
          </p:cNvSpPr>
          <p:nvPr/>
        </p:nvSpPr>
        <p:spPr bwMode="auto">
          <a:xfrm>
            <a:off x="2496789" y="3712901"/>
            <a:ext cx="314325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altLang="pt-BR" sz="1000" b="1" i="1" dirty="0">
                <a:solidFill>
                  <a:srgbClr val="3333CC"/>
                </a:solidFill>
                <a:latin typeface="Arial" charset="0"/>
              </a:rPr>
              <a:t>Em todas as Unidades da Federação (UF), as transferências previdenciárias reduzem a proporção de pessoas vivendo abaixo da linha de pobreza. Dentre elas, 13 superam a média nacional, com a proporção de cidadãos pobres sendo reduzida em mais de 14,1 pontos percentuais.</a:t>
            </a:r>
          </a:p>
        </p:txBody>
      </p:sp>
      <p:sp>
        <p:nvSpPr>
          <p:cNvPr id="2123782" name="Line 13"/>
          <p:cNvSpPr>
            <a:spLocks noChangeShapeType="1"/>
          </p:cNvSpPr>
          <p:nvPr/>
        </p:nvSpPr>
        <p:spPr bwMode="auto">
          <a:xfrm flipV="1">
            <a:off x="4068414" y="3429000"/>
            <a:ext cx="0" cy="287337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cxnSp>
        <p:nvCxnSpPr>
          <p:cNvPr id="11" name="Conector reto 10"/>
          <p:cNvCxnSpPr/>
          <p:nvPr/>
        </p:nvCxnSpPr>
        <p:spPr>
          <a:xfrm>
            <a:off x="2178272" y="3284984"/>
            <a:ext cx="3781846" cy="0"/>
          </a:xfrm>
          <a:prstGeom prst="line">
            <a:avLst/>
          </a:prstGeom>
          <a:ln w="381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36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4802" name="Rectangle 4"/>
          <p:cNvSpPr>
            <a:spLocks noChangeArrowheads="1"/>
          </p:cNvSpPr>
          <p:nvPr/>
        </p:nvSpPr>
        <p:spPr bwMode="auto">
          <a:xfrm>
            <a:off x="2238374" y="986946"/>
            <a:ext cx="77152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Percentual de Pobres* no Brasil, por Idade, com e sem </a:t>
            </a:r>
          </a:p>
          <a:p>
            <a:pPr algn="ctr" eaLnBrk="1" hangingPunct="1"/>
            <a:r>
              <a:rPr lang="pt-BR" altLang="pt-BR" sz="2000" b="1" i="1" dirty="0">
                <a:latin typeface="Arial" charset="0"/>
              </a:rPr>
              <a:t>Transferências Previdenciárias </a:t>
            </a:r>
            <a:r>
              <a:rPr lang="pt-BR" altLang="pt-BR" sz="2000" b="1" i="1" dirty="0" smtClean="0">
                <a:latin typeface="Arial" charset="0"/>
              </a:rPr>
              <a:t>– 2015</a:t>
            </a:r>
          </a:p>
          <a:p>
            <a:pPr algn="ctr" eaLnBrk="1" hangingPunct="1"/>
            <a:r>
              <a:rPr lang="pt-BR" altLang="pt-BR" sz="2000" b="1" i="1" dirty="0" smtClean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Área Rural da Região Norte)</a:t>
            </a:r>
            <a:endParaRPr lang="pt-BR" altLang="pt-BR" sz="2000" i="1" dirty="0">
              <a:solidFill>
                <a:srgbClr val="3333CC"/>
              </a:solidFill>
              <a:latin typeface="Arial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360" y="1988840"/>
            <a:ext cx="8343279" cy="4390487"/>
          </a:xfrm>
          <a:prstGeom prst="rect">
            <a:avLst/>
          </a:prstGeom>
        </p:spPr>
      </p:pic>
      <p:sp>
        <p:nvSpPr>
          <p:cNvPr id="2124803" name="Text Box 5"/>
          <p:cNvSpPr txBox="1">
            <a:spLocks noChangeArrowheads="1"/>
          </p:cNvSpPr>
          <p:nvPr/>
        </p:nvSpPr>
        <p:spPr bwMode="auto">
          <a:xfrm>
            <a:off x="1523999" y="6150114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Obs.: Foram considerados apenas os habitantes de domicílios onde todos os moradores declararam a integralidade de seus rendimentos. </a:t>
            </a:r>
          </a:p>
          <a:p>
            <a:r>
              <a:rPr lang="pt-BR" altLang="pt-BR" sz="1000" i="1" dirty="0">
                <a:latin typeface="Arial" charset="0"/>
              </a:rPr>
              <a:t>* Linha de Pobreza = ½ salário mínimo.</a:t>
            </a:r>
          </a:p>
        </p:txBody>
      </p:sp>
    </p:spTree>
    <p:extLst>
      <p:ext uri="{BB962C8B-B14F-4D97-AF65-F5344CB8AC3E}">
        <p14:creationId xmlns:p14="http://schemas.microsoft.com/office/powerpoint/2010/main" val="285519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5826" name="Rectangle 4"/>
          <p:cNvSpPr>
            <a:spLocks noChangeArrowheads="1"/>
          </p:cNvSpPr>
          <p:nvPr/>
        </p:nvSpPr>
        <p:spPr bwMode="auto">
          <a:xfrm>
            <a:off x="1991544" y="901169"/>
            <a:ext cx="81438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Percentual de Pobres no Brasil, com e sem Transferências Previdenciárias - 1992 a 2015 - (1/2 SM a Preços de Set/15)* -</a:t>
            </a:r>
            <a:r>
              <a:rPr lang="pt-BR" altLang="pt-BR" sz="2000" b="1" i="1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(Exclusive Área Rural da Região Norte, salvo Tocantins)</a:t>
            </a:r>
          </a:p>
        </p:txBody>
      </p:sp>
      <p:sp>
        <p:nvSpPr>
          <p:cNvPr id="2125827" name="Text Box 5"/>
          <p:cNvSpPr txBox="1">
            <a:spLocks noChangeArrowheads="1"/>
          </p:cNvSpPr>
          <p:nvPr/>
        </p:nvSpPr>
        <p:spPr bwMode="auto">
          <a:xfrm>
            <a:off x="1491481" y="6093296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Vários anos.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Obs.: Foram considerados apenas os habitantes de domicílios onde todos os moradores declararam a integralidade de seus rendimentos. </a:t>
            </a:r>
          </a:p>
          <a:p>
            <a:r>
              <a:rPr lang="pt-BR" altLang="pt-BR" sz="1000" i="1" dirty="0">
                <a:latin typeface="Arial" charset="0"/>
              </a:rPr>
              <a:t>* Linha de Pobreza = ½ salário mínimo.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1916832"/>
            <a:ext cx="8221368" cy="39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4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850" name="Rectangle 4"/>
          <p:cNvSpPr>
            <a:spLocks noChangeArrowheads="1"/>
          </p:cNvSpPr>
          <p:nvPr/>
        </p:nvSpPr>
        <p:spPr bwMode="auto">
          <a:xfrm>
            <a:off x="1524000" y="836613"/>
            <a:ext cx="9144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2000" b="1" i="1" dirty="0">
                <a:latin typeface="Arial" charset="0"/>
                <a:cs typeface="Times New Roman" pitchFamily="18" charset="0"/>
              </a:rPr>
              <a:t>Onde estão os beneficiários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urbanos</a:t>
            </a:r>
            <a:r>
              <a:rPr lang="pt-BR" altLang="pt-BR" sz="2000" b="1" i="1" dirty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pt-BR" altLang="pt-BR" sz="2000" b="1" i="1" dirty="0">
                <a:latin typeface="Arial" charset="0"/>
                <a:cs typeface="Times New Roman" pitchFamily="18" charset="0"/>
              </a:rPr>
              <a:t>da Previdência e onde  estariam sem os rendimentos previdenciários? Percentual por décimos da renda domiciliar per capita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</a:rPr>
              <a:t>- Brasil -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2015</a:t>
            </a:r>
          </a:p>
        </p:txBody>
      </p:sp>
      <p:sp>
        <p:nvSpPr>
          <p:cNvPr id="2126851" name="Text Box 6"/>
          <p:cNvSpPr txBox="1">
            <a:spLocks noChangeArrowheads="1"/>
          </p:cNvSpPr>
          <p:nvPr/>
        </p:nvSpPr>
        <p:spPr bwMode="auto">
          <a:xfrm>
            <a:off x="1494401" y="6309320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Pesquisa Nacional por Amostra de Domicílios - PNAD/IBGE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772816"/>
            <a:ext cx="892899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7874" name="Text Box 5"/>
          <p:cNvSpPr txBox="1">
            <a:spLocks noChangeArrowheads="1"/>
          </p:cNvSpPr>
          <p:nvPr/>
        </p:nvSpPr>
        <p:spPr bwMode="auto">
          <a:xfrm>
            <a:off x="1453481" y="6444551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Pesquisa Nacional por Amostra de Domicílios - PNAD/IBGE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</p:txBody>
      </p:sp>
      <p:sp>
        <p:nvSpPr>
          <p:cNvPr id="2127875" name="Rectangle 6"/>
          <p:cNvSpPr>
            <a:spLocks noChangeArrowheads="1"/>
          </p:cNvSpPr>
          <p:nvPr/>
        </p:nvSpPr>
        <p:spPr bwMode="auto">
          <a:xfrm>
            <a:off x="1559496" y="857251"/>
            <a:ext cx="8928992" cy="105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2000" b="1" i="1" dirty="0">
                <a:latin typeface="Arial" charset="0"/>
                <a:cs typeface="Times New Roman" pitchFamily="18" charset="0"/>
              </a:rPr>
              <a:t>Onde estão os beneficiários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rurais</a:t>
            </a:r>
            <a:r>
              <a:rPr lang="pt-BR" altLang="pt-BR" sz="2000" b="1" i="1" dirty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pt-BR" altLang="pt-BR" sz="2000" b="1" i="1" dirty="0">
                <a:latin typeface="Arial" charset="0"/>
                <a:cs typeface="Times New Roman" pitchFamily="18" charset="0"/>
              </a:rPr>
              <a:t>da Previdência e onde  estariam sem os rendimentos previdenciários? Percentual por décimos da renda domiciliar per capita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</a:rPr>
              <a:t>- Brasil -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2015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1844824"/>
            <a:ext cx="8784976" cy="439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21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2274" name="Rectangle 1026"/>
          <p:cNvSpPr>
            <a:spLocks noChangeArrowheads="1"/>
          </p:cNvSpPr>
          <p:nvPr/>
        </p:nvSpPr>
        <p:spPr bwMode="auto">
          <a:xfrm>
            <a:off x="2590800" y="2286000"/>
            <a:ext cx="6934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3600" i="1" dirty="0">
                <a:latin typeface="Arial" charset="0"/>
              </a:rPr>
              <a:t>1. Indicadores de </a:t>
            </a:r>
            <a:r>
              <a:rPr lang="pt-BR" altLang="pt-BR" sz="3600" i="1" dirty="0">
                <a:solidFill>
                  <a:srgbClr val="3333CC"/>
                </a:solidFill>
                <a:latin typeface="Arial" charset="0"/>
              </a:rPr>
              <a:t>Cobertura Social</a:t>
            </a:r>
            <a:r>
              <a:rPr lang="pt-BR" altLang="pt-BR" sz="3600" i="1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BR" altLang="pt-BR" sz="3600" i="1" dirty="0">
                <a:latin typeface="Arial" charset="0"/>
              </a:rPr>
              <a:t>(Previdência e Assistência Social) - Brasil</a:t>
            </a:r>
          </a:p>
        </p:txBody>
      </p:sp>
    </p:spTree>
    <p:extLst>
      <p:ext uri="{BB962C8B-B14F-4D97-AF65-F5344CB8AC3E}">
        <p14:creationId xmlns:p14="http://schemas.microsoft.com/office/powerpoint/2010/main" val="405548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3298" name="Rectangle 2"/>
          <p:cNvSpPr>
            <a:spLocks noChangeArrowheads="1"/>
          </p:cNvSpPr>
          <p:nvPr/>
        </p:nvSpPr>
        <p:spPr bwMode="auto">
          <a:xfrm>
            <a:off x="2590800" y="2286000"/>
            <a:ext cx="6934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3600" i="1" dirty="0">
                <a:latin typeface="Arial" charset="0"/>
              </a:rPr>
              <a:t>1.1 Proteção Previdenciária entre a População Ocupada com idade de </a:t>
            </a:r>
            <a:r>
              <a:rPr lang="pt-BR" altLang="pt-BR" sz="3600" i="1" dirty="0">
                <a:solidFill>
                  <a:srgbClr val="3333CC"/>
                </a:solidFill>
                <a:latin typeface="Arial" charset="0"/>
              </a:rPr>
              <a:t>16 a 59 anos</a:t>
            </a:r>
            <a:r>
              <a:rPr lang="pt-BR" altLang="pt-BR" sz="3600" i="1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BR" altLang="pt-BR" sz="3600" i="1" dirty="0">
                <a:latin typeface="Arial" charset="0"/>
              </a:rPr>
              <a:t>- Brasil</a:t>
            </a:r>
          </a:p>
        </p:txBody>
      </p:sp>
    </p:spTree>
    <p:extLst>
      <p:ext uri="{BB962C8B-B14F-4D97-AF65-F5344CB8AC3E}">
        <p14:creationId xmlns:p14="http://schemas.microsoft.com/office/powerpoint/2010/main" val="183773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322" name="Rectangle 1806"/>
          <p:cNvSpPr>
            <a:spLocks noChangeArrowheads="1"/>
          </p:cNvSpPr>
          <p:nvPr/>
        </p:nvSpPr>
        <p:spPr bwMode="auto">
          <a:xfrm>
            <a:off x="1524000" y="695325"/>
            <a:ext cx="88249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2000" b="1" i="1" dirty="0">
                <a:latin typeface="Arial" charset="0"/>
                <a:cs typeface="Times New Roman" pitchFamily="18" charset="0"/>
              </a:rPr>
              <a:t>BRASIL: Panorama da Proteção Previdenciária da População Ocupada (entre 16 e 59 anos) - 2015 -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a Área Rural da Região Norte)</a:t>
            </a:r>
          </a:p>
        </p:txBody>
      </p:sp>
      <p:sp>
        <p:nvSpPr>
          <p:cNvPr id="2104323" name="Text Box 1807"/>
          <p:cNvSpPr txBox="1">
            <a:spLocks noChangeArrowheads="1"/>
          </p:cNvSpPr>
          <p:nvPr/>
        </p:nvSpPr>
        <p:spPr bwMode="auto">
          <a:xfrm>
            <a:off x="1524000" y="6273801"/>
            <a:ext cx="91440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800" i="1" dirty="0">
                <a:solidFill>
                  <a:srgbClr val="000000"/>
                </a:solidFill>
                <a:latin typeface="Arial" charset="0"/>
              </a:rPr>
              <a:t>Fonte: Micro dados PNAD 2015. </a:t>
            </a:r>
          </a:p>
          <a:p>
            <a:r>
              <a:rPr lang="pt-BR" altLang="pt-BR" sz="800" i="1" dirty="0">
                <a:solidFill>
                  <a:srgbClr val="000000"/>
                </a:solidFill>
                <a:latin typeface="Arial" charset="0"/>
              </a:rPr>
              <a:t>Elaboração: SPPS/MF.</a:t>
            </a:r>
          </a:p>
          <a:p>
            <a:r>
              <a:rPr lang="pt-BR" altLang="pt-BR" sz="800" i="1" dirty="0">
                <a:solidFill>
                  <a:srgbClr val="000000"/>
                </a:solidFill>
                <a:latin typeface="Arial" charset="0"/>
              </a:rPr>
              <a:t>* Na PNAD essas pessoas se </a:t>
            </a:r>
            <a:r>
              <a:rPr lang="pt-BR" altLang="pt-BR" sz="800" i="1" dirty="0" err="1">
                <a:solidFill>
                  <a:srgbClr val="000000"/>
                </a:solidFill>
                <a:latin typeface="Arial" charset="0"/>
              </a:rPr>
              <a:t>auto-declaram</a:t>
            </a:r>
            <a:r>
              <a:rPr lang="pt-BR" altLang="pt-BR" sz="800" i="1" dirty="0">
                <a:solidFill>
                  <a:srgbClr val="000000"/>
                </a:solidFill>
                <a:latin typeface="Arial" charset="0"/>
              </a:rPr>
              <a:t> não contribuintes.</a:t>
            </a:r>
          </a:p>
          <a:p>
            <a:r>
              <a:rPr lang="pt-BR" altLang="pt-BR" sz="800" i="1" dirty="0">
                <a:solidFill>
                  <a:srgbClr val="000000"/>
                </a:solidFill>
                <a:latin typeface="Arial" charset="0"/>
              </a:rPr>
              <a:t>** Inclui 323.731 de desprotegidos com rendimento ignorado.</a:t>
            </a:r>
          </a:p>
        </p:txBody>
      </p:sp>
      <p:sp>
        <p:nvSpPr>
          <p:cNvPr id="2104324" name="AutoShape 1808"/>
          <p:cNvSpPr>
            <a:spLocks noChangeArrowheads="1"/>
          </p:cNvSpPr>
          <p:nvPr/>
        </p:nvSpPr>
        <p:spPr bwMode="auto">
          <a:xfrm>
            <a:off x="1703388" y="1484314"/>
            <a:ext cx="3567112" cy="4776787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  <a:alpha val="42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fr-FR" altLang="pt-BR" sz="2000"/>
          </a:p>
        </p:txBody>
      </p:sp>
      <p:sp>
        <p:nvSpPr>
          <p:cNvPr id="2104325" name="AutoShape 1809"/>
          <p:cNvSpPr>
            <a:spLocks noChangeArrowheads="1"/>
          </p:cNvSpPr>
          <p:nvPr/>
        </p:nvSpPr>
        <p:spPr bwMode="auto">
          <a:xfrm>
            <a:off x="1952625" y="3133725"/>
            <a:ext cx="3200400" cy="914400"/>
          </a:xfrm>
          <a:prstGeom prst="cube">
            <a:avLst>
              <a:gd name="adj" fmla="val 25000"/>
            </a:avLst>
          </a:prstGeom>
          <a:solidFill>
            <a:schemeClr val="bg2">
              <a:lumMod val="50000"/>
              <a:alpha val="48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latin typeface="Arial" charset="0"/>
              </a:rPr>
              <a:t>CONTRIBUINTES (</a:t>
            </a:r>
            <a:r>
              <a:rPr lang="pt-BR" altLang="pt-BR" sz="1400" dirty="0">
                <a:solidFill>
                  <a:srgbClr val="000000"/>
                </a:solidFill>
                <a:latin typeface="Arial" charset="0"/>
              </a:rPr>
              <a:t>6,84 milhões</a:t>
            </a:r>
            <a:r>
              <a:rPr lang="pt-BR" altLang="pt-BR" sz="1400" dirty="0">
                <a:latin typeface="Arial" charset="0"/>
              </a:rPr>
              <a:t>)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Regimes Próprios (Militares e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Estatutários)</a:t>
            </a:r>
          </a:p>
        </p:txBody>
      </p:sp>
      <p:sp>
        <p:nvSpPr>
          <p:cNvPr id="2104326" name="AutoShape 1810"/>
          <p:cNvSpPr>
            <a:spLocks noChangeArrowheads="1"/>
          </p:cNvSpPr>
          <p:nvPr/>
        </p:nvSpPr>
        <p:spPr bwMode="auto">
          <a:xfrm>
            <a:off x="1952625" y="2143125"/>
            <a:ext cx="3200400" cy="914400"/>
          </a:xfrm>
          <a:prstGeom prst="cube">
            <a:avLst>
              <a:gd name="adj" fmla="val 25000"/>
            </a:avLst>
          </a:prstGeom>
          <a:solidFill>
            <a:schemeClr val="bg2">
              <a:lumMod val="50000"/>
              <a:alpha val="48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latin typeface="Arial" charset="0"/>
              </a:rPr>
              <a:t>CONTRIBUINTES (</a:t>
            </a:r>
            <a:r>
              <a:rPr lang="pt-BR" altLang="pt-BR" sz="1400" dirty="0">
                <a:solidFill>
                  <a:srgbClr val="000000"/>
                </a:solidFill>
                <a:latin typeface="Arial" charset="0"/>
              </a:rPr>
              <a:t>49,42 </a:t>
            </a:r>
            <a:r>
              <a:rPr lang="pt-BR" altLang="pt-BR" sz="1400" dirty="0">
                <a:latin typeface="Arial" charset="0"/>
              </a:rPr>
              <a:t>milhões)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Regime Geral de Previdência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Social – RGPS</a:t>
            </a:r>
          </a:p>
        </p:txBody>
      </p:sp>
      <p:sp>
        <p:nvSpPr>
          <p:cNvPr id="2104327" name="AutoShape 1811"/>
          <p:cNvSpPr>
            <a:spLocks noChangeArrowheads="1"/>
          </p:cNvSpPr>
          <p:nvPr/>
        </p:nvSpPr>
        <p:spPr bwMode="auto">
          <a:xfrm>
            <a:off x="1952625" y="4124325"/>
            <a:ext cx="3200400" cy="914400"/>
          </a:xfrm>
          <a:prstGeom prst="cube">
            <a:avLst>
              <a:gd name="adj" fmla="val 25000"/>
            </a:avLst>
          </a:prstGeom>
          <a:solidFill>
            <a:schemeClr val="bg2">
              <a:lumMod val="50000"/>
              <a:alpha val="48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latin typeface="Arial" charset="0"/>
              </a:rPr>
              <a:t>SEGURADOS ESPECIAIS*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(RURAIS) (</a:t>
            </a:r>
            <a:r>
              <a:rPr lang="pt-BR" altLang="pt-BR" sz="1400" dirty="0">
                <a:solidFill>
                  <a:srgbClr val="000000"/>
                </a:solidFill>
                <a:latin typeface="Arial" charset="0"/>
              </a:rPr>
              <a:t>5,79 </a:t>
            </a:r>
            <a:r>
              <a:rPr lang="pt-BR" altLang="pt-BR" sz="1400" dirty="0">
                <a:latin typeface="Arial" charset="0"/>
              </a:rPr>
              <a:t>milhões) Regime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Geral de Previdência Social – RGPS</a:t>
            </a:r>
          </a:p>
        </p:txBody>
      </p:sp>
      <p:sp>
        <p:nvSpPr>
          <p:cNvPr id="2104328" name="AutoShape 1812"/>
          <p:cNvSpPr>
            <a:spLocks noChangeArrowheads="1"/>
          </p:cNvSpPr>
          <p:nvPr/>
        </p:nvSpPr>
        <p:spPr bwMode="auto">
          <a:xfrm>
            <a:off x="1952625" y="5191125"/>
            <a:ext cx="3200400" cy="914400"/>
          </a:xfrm>
          <a:prstGeom prst="cube">
            <a:avLst>
              <a:gd name="adj" fmla="val 25000"/>
            </a:avLst>
          </a:prstGeom>
          <a:solidFill>
            <a:schemeClr val="bg2">
              <a:lumMod val="50000"/>
              <a:alpha val="48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pt-BR" altLang="pt-BR" sz="1400" dirty="0">
              <a:latin typeface="Arial" charset="0"/>
            </a:endParaRP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NÃO CONTRIBUINTES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(</a:t>
            </a:r>
            <a:r>
              <a:rPr lang="pt-BR" altLang="pt-BR" sz="1400" dirty="0">
                <a:solidFill>
                  <a:srgbClr val="000000"/>
                </a:solidFill>
                <a:latin typeface="Arial" charset="0"/>
              </a:rPr>
              <a:t>24,63 </a:t>
            </a:r>
            <a:r>
              <a:rPr lang="pt-BR" altLang="pt-BR" sz="1400" dirty="0">
                <a:latin typeface="Arial" charset="0"/>
              </a:rPr>
              <a:t>milhões)</a:t>
            </a:r>
          </a:p>
          <a:p>
            <a:pPr algn="ctr" eaLnBrk="1" hangingPunct="1"/>
            <a:endParaRPr lang="pt-BR" altLang="pt-BR" sz="1400" dirty="0">
              <a:latin typeface="Arial" charset="0"/>
            </a:endParaRPr>
          </a:p>
        </p:txBody>
      </p:sp>
      <p:sp>
        <p:nvSpPr>
          <p:cNvPr id="2104329" name="Text Box 1813"/>
          <p:cNvSpPr txBox="1">
            <a:spLocks noChangeArrowheads="1"/>
          </p:cNvSpPr>
          <p:nvPr/>
        </p:nvSpPr>
        <p:spPr bwMode="auto">
          <a:xfrm>
            <a:off x="2135188" y="1557338"/>
            <a:ext cx="2819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altLang="pt-BR" sz="1400" b="1" dirty="0">
                <a:latin typeface="Arial" charset="0"/>
              </a:rPr>
              <a:t>POPULAÇÃO OCUPADA DE 16 A 59 ANOS (86,68 milhões)</a:t>
            </a:r>
          </a:p>
        </p:txBody>
      </p:sp>
      <p:sp>
        <p:nvSpPr>
          <p:cNvPr id="2104330" name="AutoShape 1814"/>
          <p:cNvSpPr>
            <a:spLocks noChangeArrowheads="1"/>
          </p:cNvSpPr>
          <p:nvPr/>
        </p:nvSpPr>
        <p:spPr bwMode="auto">
          <a:xfrm>
            <a:off x="6067425" y="2219325"/>
            <a:ext cx="2667000" cy="914400"/>
          </a:xfrm>
          <a:prstGeom prst="cube">
            <a:avLst>
              <a:gd name="adj" fmla="val 25000"/>
            </a:avLst>
          </a:prstGeom>
          <a:solidFill>
            <a:schemeClr val="bg2">
              <a:lumMod val="50000"/>
              <a:alpha val="48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latin typeface="Arial" charset="0"/>
              </a:rPr>
              <a:t>BENEFICIÁRIOS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(</a:t>
            </a:r>
            <a:r>
              <a:rPr lang="pt-BR" altLang="pt-BR" sz="1400" dirty="0">
                <a:solidFill>
                  <a:srgbClr val="000000"/>
                </a:solidFill>
                <a:latin typeface="Arial" charset="0"/>
              </a:rPr>
              <a:t>803,90 </a:t>
            </a:r>
            <a:r>
              <a:rPr lang="pt-BR" altLang="pt-BR" sz="1400" dirty="0">
                <a:latin typeface="Arial" charset="0"/>
              </a:rPr>
              <a:t>mil)</a:t>
            </a:r>
          </a:p>
        </p:txBody>
      </p:sp>
      <p:sp>
        <p:nvSpPr>
          <p:cNvPr id="2104331" name="AutoShape 1815"/>
          <p:cNvSpPr>
            <a:spLocks noChangeArrowheads="1"/>
          </p:cNvSpPr>
          <p:nvPr/>
        </p:nvSpPr>
        <p:spPr bwMode="auto">
          <a:xfrm>
            <a:off x="6143625" y="3590925"/>
            <a:ext cx="2667000" cy="914400"/>
          </a:xfrm>
          <a:prstGeom prst="cube">
            <a:avLst>
              <a:gd name="adj" fmla="val 25000"/>
            </a:avLst>
          </a:prstGeom>
          <a:solidFill>
            <a:schemeClr val="bg2">
              <a:lumMod val="50000"/>
              <a:alpha val="48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latin typeface="Arial" charset="0"/>
              </a:rPr>
              <a:t>SOCIALMENTE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DESPROTEGIDOS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(</a:t>
            </a:r>
            <a:r>
              <a:rPr lang="pt-BR" altLang="pt-BR" sz="1400" dirty="0">
                <a:solidFill>
                  <a:srgbClr val="000000"/>
                </a:solidFill>
                <a:latin typeface="Arial" charset="0"/>
              </a:rPr>
              <a:t>23,82 </a:t>
            </a:r>
            <a:r>
              <a:rPr lang="pt-BR" altLang="pt-BR" sz="1400" dirty="0">
                <a:latin typeface="Arial" charset="0"/>
              </a:rPr>
              <a:t>milhões)**</a:t>
            </a:r>
          </a:p>
        </p:txBody>
      </p:sp>
      <p:sp>
        <p:nvSpPr>
          <p:cNvPr id="2104332" name="AutoShape 1816"/>
          <p:cNvSpPr>
            <a:spLocks noChangeArrowheads="1"/>
          </p:cNvSpPr>
          <p:nvPr/>
        </p:nvSpPr>
        <p:spPr bwMode="auto">
          <a:xfrm>
            <a:off x="5457825" y="5191125"/>
            <a:ext cx="1905000" cy="914400"/>
          </a:xfrm>
          <a:prstGeom prst="cube">
            <a:avLst>
              <a:gd name="adj" fmla="val 25000"/>
            </a:avLst>
          </a:prstGeom>
          <a:solidFill>
            <a:schemeClr val="bg2">
              <a:lumMod val="50000"/>
              <a:alpha val="48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latin typeface="Arial" charset="0"/>
              </a:rPr>
              <a:t>&lt; 1 Salário Mínimo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(</a:t>
            </a:r>
            <a:r>
              <a:rPr lang="pt-BR" altLang="pt-BR" sz="1200" dirty="0">
                <a:solidFill>
                  <a:srgbClr val="000000"/>
                </a:solidFill>
                <a:latin typeface="Arial" charset="0"/>
              </a:rPr>
              <a:t>10,26 </a:t>
            </a:r>
            <a:r>
              <a:rPr lang="pt-BR" altLang="pt-BR" sz="1400" dirty="0">
                <a:latin typeface="Arial" charset="0"/>
              </a:rPr>
              <a:t>milhões)</a:t>
            </a:r>
          </a:p>
        </p:txBody>
      </p:sp>
      <p:sp>
        <p:nvSpPr>
          <p:cNvPr id="2104333" name="AutoShape 1817"/>
          <p:cNvSpPr>
            <a:spLocks noChangeArrowheads="1"/>
          </p:cNvSpPr>
          <p:nvPr/>
        </p:nvSpPr>
        <p:spPr bwMode="auto">
          <a:xfrm>
            <a:off x="7515226" y="5191125"/>
            <a:ext cx="1903413" cy="914400"/>
          </a:xfrm>
          <a:prstGeom prst="cube">
            <a:avLst>
              <a:gd name="adj" fmla="val 25000"/>
            </a:avLst>
          </a:prstGeom>
          <a:solidFill>
            <a:schemeClr val="bg2">
              <a:lumMod val="50000"/>
              <a:alpha val="48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latin typeface="Arial" charset="0"/>
              </a:rPr>
              <a:t>Igual ou maior que 1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Salário Mínimo </a:t>
            </a:r>
          </a:p>
          <a:p>
            <a:pPr algn="ctr" eaLnBrk="1" hangingPunct="1"/>
            <a:r>
              <a:rPr lang="pt-BR" altLang="pt-BR" sz="1400" dirty="0">
                <a:latin typeface="Arial" charset="0"/>
              </a:rPr>
              <a:t>(</a:t>
            </a:r>
            <a:r>
              <a:rPr lang="pt-BR" altLang="pt-BR" sz="1200" dirty="0">
                <a:solidFill>
                  <a:srgbClr val="000000"/>
                </a:solidFill>
                <a:latin typeface="Arial" charset="0"/>
              </a:rPr>
              <a:t>13,24 </a:t>
            </a:r>
            <a:r>
              <a:rPr lang="pt-BR" altLang="pt-BR" sz="1400" dirty="0">
                <a:latin typeface="Arial" charset="0"/>
              </a:rPr>
              <a:t>milhões)</a:t>
            </a:r>
          </a:p>
        </p:txBody>
      </p:sp>
      <p:grpSp>
        <p:nvGrpSpPr>
          <p:cNvPr id="2104334" name="Group 1818"/>
          <p:cNvGrpSpPr>
            <a:grpSpLocks/>
          </p:cNvGrpSpPr>
          <p:nvPr/>
        </p:nvGrpSpPr>
        <p:grpSpPr bwMode="auto">
          <a:xfrm>
            <a:off x="1876425" y="2066925"/>
            <a:ext cx="7086600" cy="3048000"/>
            <a:chOff x="240" y="1104"/>
            <a:chExt cx="4464" cy="1920"/>
          </a:xfrm>
        </p:grpSpPr>
        <p:sp>
          <p:nvSpPr>
            <p:cNvPr id="2104335" name="Line 1819"/>
            <p:cNvSpPr>
              <a:spLocks noChangeShapeType="1"/>
            </p:cNvSpPr>
            <p:nvPr/>
          </p:nvSpPr>
          <p:spPr bwMode="auto">
            <a:xfrm>
              <a:off x="240" y="3024"/>
              <a:ext cx="21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2104336" name="Line 1820"/>
            <p:cNvSpPr>
              <a:spLocks noChangeShapeType="1"/>
            </p:cNvSpPr>
            <p:nvPr/>
          </p:nvSpPr>
          <p:spPr bwMode="auto">
            <a:xfrm flipV="1">
              <a:off x="2352" y="1920"/>
              <a:ext cx="0" cy="11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2104337" name="Line 1821"/>
            <p:cNvSpPr>
              <a:spLocks noChangeShapeType="1"/>
            </p:cNvSpPr>
            <p:nvPr/>
          </p:nvSpPr>
          <p:spPr bwMode="auto">
            <a:xfrm>
              <a:off x="2352" y="1920"/>
              <a:ext cx="235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2104338" name="Line 1822"/>
            <p:cNvSpPr>
              <a:spLocks noChangeShapeType="1"/>
            </p:cNvSpPr>
            <p:nvPr/>
          </p:nvSpPr>
          <p:spPr bwMode="auto">
            <a:xfrm flipV="1">
              <a:off x="4704" y="1104"/>
              <a:ext cx="0" cy="8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2104339" name="Line 1823"/>
            <p:cNvSpPr>
              <a:spLocks noChangeShapeType="1"/>
            </p:cNvSpPr>
            <p:nvPr/>
          </p:nvSpPr>
          <p:spPr bwMode="auto">
            <a:xfrm flipH="1">
              <a:off x="240" y="1104"/>
              <a:ext cx="44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2104340" name="Line 1824"/>
            <p:cNvSpPr>
              <a:spLocks noChangeShapeType="1"/>
            </p:cNvSpPr>
            <p:nvPr/>
          </p:nvSpPr>
          <p:spPr bwMode="auto">
            <a:xfrm>
              <a:off x="240" y="1104"/>
              <a:ext cx="0" cy="19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cxnSp>
        <p:nvCxnSpPr>
          <p:cNvPr id="2104341" name="AutoShape 1825"/>
          <p:cNvCxnSpPr>
            <a:cxnSpLocks noChangeShapeType="1"/>
            <a:stCxn id="2104328" idx="5"/>
            <a:endCxn id="2104330" idx="2"/>
          </p:cNvCxnSpPr>
          <p:nvPr/>
        </p:nvCxnSpPr>
        <p:spPr bwMode="auto">
          <a:xfrm flipV="1">
            <a:off x="5153025" y="2790825"/>
            <a:ext cx="914400" cy="2743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4342" name="AutoShape 1826"/>
          <p:cNvCxnSpPr>
            <a:cxnSpLocks noChangeShapeType="1"/>
            <a:stCxn id="2104328" idx="5"/>
            <a:endCxn id="2104331" idx="2"/>
          </p:cNvCxnSpPr>
          <p:nvPr/>
        </p:nvCxnSpPr>
        <p:spPr bwMode="auto">
          <a:xfrm flipV="1">
            <a:off x="5153025" y="4162425"/>
            <a:ext cx="990600" cy="13716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4343" name="AutoShape 1827"/>
          <p:cNvCxnSpPr>
            <a:cxnSpLocks noChangeShapeType="1"/>
            <a:stCxn id="2104331" idx="3"/>
            <a:endCxn id="2104332" idx="0"/>
          </p:cNvCxnSpPr>
          <p:nvPr/>
        </p:nvCxnSpPr>
        <p:spPr bwMode="auto">
          <a:xfrm flipH="1">
            <a:off x="6524625" y="4505325"/>
            <a:ext cx="838200" cy="6858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4344" name="AutoShape 1828"/>
          <p:cNvCxnSpPr>
            <a:cxnSpLocks noChangeShapeType="1"/>
            <a:stCxn id="2104331" idx="3"/>
            <a:endCxn id="2104333" idx="0"/>
          </p:cNvCxnSpPr>
          <p:nvPr/>
        </p:nvCxnSpPr>
        <p:spPr bwMode="auto">
          <a:xfrm>
            <a:off x="7362826" y="4505325"/>
            <a:ext cx="1217613" cy="6858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04345" name="Line 1829"/>
          <p:cNvSpPr>
            <a:spLocks noChangeShapeType="1"/>
          </p:cNvSpPr>
          <p:nvPr/>
        </p:nvSpPr>
        <p:spPr bwMode="auto">
          <a:xfrm>
            <a:off x="8963025" y="2676525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104346" name="Line 1830"/>
          <p:cNvSpPr>
            <a:spLocks noChangeShapeType="1"/>
          </p:cNvSpPr>
          <p:nvPr/>
        </p:nvSpPr>
        <p:spPr bwMode="auto">
          <a:xfrm>
            <a:off x="9648825" y="267652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104347" name="Text Box 1831"/>
          <p:cNvSpPr txBox="1">
            <a:spLocks noChangeArrowheads="1"/>
          </p:cNvSpPr>
          <p:nvPr/>
        </p:nvSpPr>
        <p:spPr bwMode="auto">
          <a:xfrm>
            <a:off x="8963025" y="2981326"/>
            <a:ext cx="1524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altLang="pt-BR" sz="1400" b="1" i="1" dirty="0">
                <a:latin typeface="Arial" charset="0"/>
              </a:rPr>
              <a:t>SOCIALMENTE PROTEGIDOS (</a:t>
            </a:r>
            <a:r>
              <a:rPr lang="pt-BR" altLang="pt-BR" sz="1400" b="1" i="1" dirty="0">
                <a:solidFill>
                  <a:srgbClr val="000000"/>
                </a:solidFill>
                <a:latin typeface="Arial" charset="0"/>
              </a:rPr>
              <a:t>62,85 </a:t>
            </a:r>
            <a:r>
              <a:rPr lang="pt-BR" altLang="pt-BR" sz="1400" b="1" i="1" dirty="0">
                <a:latin typeface="Arial" charset="0"/>
              </a:rPr>
              <a:t>milhões): 72,5%</a:t>
            </a:r>
          </a:p>
        </p:txBody>
      </p:sp>
      <p:sp>
        <p:nvSpPr>
          <p:cNvPr id="2104348" name="Text Box 1832"/>
          <p:cNvSpPr txBox="1">
            <a:spLocks noChangeArrowheads="1"/>
          </p:cNvSpPr>
          <p:nvPr/>
        </p:nvSpPr>
        <p:spPr bwMode="auto">
          <a:xfrm>
            <a:off x="8886825" y="4352925"/>
            <a:ext cx="152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altLang="pt-BR" sz="1400" b="1" i="1" dirty="0">
                <a:latin typeface="Arial" charset="0"/>
              </a:rPr>
              <a:t>27,5% do Total</a:t>
            </a:r>
          </a:p>
        </p:txBody>
      </p:sp>
      <p:sp>
        <p:nvSpPr>
          <p:cNvPr id="2104349" name="Line 1833"/>
          <p:cNvSpPr>
            <a:spLocks noChangeShapeType="1"/>
          </p:cNvSpPr>
          <p:nvPr/>
        </p:nvSpPr>
        <p:spPr bwMode="auto">
          <a:xfrm>
            <a:off x="8810625" y="3971925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104350" name="Line 1834"/>
          <p:cNvSpPr>
            <a:spLocks noChangeShapeType="1"/>
          </p:cNvSpPr>
          <p:nvPr/>
        </p:nvSpPr>
        <p:spPr bwMode="auto">
          <a:xfrm>
            <a:off x="9496425" y="397192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45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589" y="2060848"/>
            <a:ext cx="10097940" cy="4175214"/>
          </a:xfrm>
          <a:prstGeom prst="rect">
            <a:avLst/>
          </a:prstGeom>
        </p:spPr>
      </p:pic>
      <p:sp>
        <p:nvSpPr>
          <p:cNvPr id="2106370" name="Rectangle 2"/>
          <p:cNvSpPr>
            <a:spLocks noChangeArrowheads="1"/>
          </p:cNvSpPr>
          <p:nvPr/>
        </p:nvSpPr>
        <p:spPr bwMode="auto">
          <a:xfrm>
            <a:off x="1055440" y="948841"/>
            <a:ext cx="936102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Cobertura Previdenciária por Unidade da </a:t>
            </a:r>
            <a:r>
              <a:rPr lang="pt-BR" altLang="pt-BR" sz="2000" b="1" i="1" dirty="0" smtClean="0">
                <a:latin typeface="Arial" charset="0"/>
              </a:rPr>
              <a:t>Federação - </a:t>
            </a:r>
            <a:r>
              <a:rPr lang="pt-BR" altLang="pt-BR" sz="2000" b="1" i="1" dirty="0">
                <a:latin typeface="Arial" charset="0"/>
              </a:rPr>
              <a:t>2015 </a:t>
            </a:r>
          </a:p>
          <a:p>
            <a:pPr algn="ctr" eaLnBrk="1" hangingPunct="1"/>
            <a:r>
              <a:rPr lang="pt-BR" altLang="pt-BR" sz="2000" b="1" i="1" dirty="0" smtClean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Inclusive Área Rural da Região Norte)</a:t>
            </a:r>
            <a:endParaRPr lang="pt-BR" altLang="pt-BR" sz="2000" b="1" i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106371" name="Rectangle 3"/>
          <p:cNvSpPr>
            <a:spLocks noChangeArrowheads="1"/>
          </p:cNvSpPr>
          <p:nvPr/>
        </p:nvSpPr>
        <p:spPr bwMode="auto">
          <a:xfrm>
            <a:off x="1163950" y="6236062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*Independentemente de critério de renda.</a:t>
            </a: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8688288" y="2852936"/>
            <a:ext cx="1430420" cy="21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7432" tIns="22860" rIns="27432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pt-BR" sz="800" b="1" dirty="0">
                <a:solidFill>
                  <a:srgbClr val="000000"/>
                </a:solidFill>
                <a:latin typeface="Arial"/>
                <a:cs typeface="Arial"/>
              </a:rPr>
              <a:t>Brasil: 72,5%</a:t>
            </a:r>
          </a:p>
        </p:txBody>
      </p:sp>
    </p:spTree>
    <p:extLst>
      <p:ext uri="{BB962C8B-B14F-4D97-AF65-F5344CB8AC3E}">
        <p14:creationId xmlns:p14="http://schemas.microsoft.com/office/powerpoint/2010/main" val="181534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7394" name="Rectangle 3"/>
          <p:cNvSpPr>
            <a:spLocks noChangeArrowheads="1"/>
          </p:cNvSpPr>
          <p:nvPr/>
        </p:nvSpPr>
        <p:spPr bwMode="auto">
          <a:xfrm>
            <a:off x="1529206" y="6181498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Vários anos.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Pessoas com idade entre 16 e 59 anos, independentemente de critério de renda. </a:t>
            </a:r>
            <a:endParaRPr lang="pt-BR" altLang="pt-BR" sz="1000" b="1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07395" name="Rectangle 4"/>
          <p:cNvSpPr>
            <a:spLocks noChangeArrowheads="1"/>
          </p:cNvSpPr>
          <p:nvPr/>
        </p:nvSpPr>
        <p:spPr bwMode="auto">
          <a:xfrm>
            <a:off x="1631505" y="980729"/>
            <a:ext cx="878497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Evolução da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</a:rPr>
              <a:t>Cobertura Previdenciária </a:t>
            </a:r>
            <a:r>
              <a:rPr lang="pt-BR" altLang="pt-BR" sz="2000" b="1" i="1" dirty="0">
                <a:latin typeface="Arial" charset="0"/>
              </a:rPr>
              <a:t>entre as Pessoas com Idade entre 16 e 59 anos, segundo Gênero - 1992 a </a:t>
            </a:r>
            <a:r>
              <a:rPr lang="pt-BR" altLang="pt-BR" sz="2000" b="1" i="1" dirty="0" smtClean="0">
                <a:latin typeface="Arial" charset="0"/>
              </a:rPr>
              <a:t>2015</a:t>
            </a:r>
          </a:p>
          <a:p>
            <a:pPr algn="ctr" eaLnBrk="1" hangingPunct="1"/>
            <a:r>
              <a:rPr lang="pt-BR" altLang="pt-BR" sz="2000" b="1" i="1" dirty="0" smtClean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(Exclusive </a:t>
            </a:r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Área Rural da Região Norte, salvo Tocantins)</a:t>
            </a:r>
            <a:endParaRPr lang="pt-BR" altLang="pt-BR" sz="2000" b="1" i="1" dirty="0">
              <a:solidFill>
                <a:srgbClr val="3333CC"/>
              </a:solidFill>
              <a:latin typeface="Arial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206" y="2099692"/>
            <a:ext cx="8952912" cy="396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5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0466" name="Rectangle 2"/>
          <p:cNvSpPr>
            <a:spLocks noChangeArrowheads="1"/>
          </p:cNvSpPr>
          <p:nvPr/>
        </p:nvSpPr>
        <p:spPr bwMode="auto">
          <a:xfrm>
            <a:off x="2640014" y="1700214"/>
            <a:ext cx="6884987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3600" i="1" dirty="0">
                <a:latin typeface="Arial" charset="0"/>
              </a:rPr>
              <a:t>1.1.1 Perfil da </a:t>
            </a:r>
            <a:r>
              <a:rPr lang="pt-BR" altLang="pt-BR" sz="3600" i="1" dirty="0">
                <a:solidFill>
                  <a:srgbClr val="3333CC"/>
                </a:solidFill>
                <a:latin typeface="Arial" charset="0"/>
              </a:rPr>
              <a:t>População Ocupada Desprotegida e com Capacidade Contributiva </a:t>
            </a:r>
            <a:r>
              <a:rPr lang="pt-BR" altLang="pt-BR" sz="3600" i="1" dirty="0">
                <a:latin typeface="Arial" charset="0"/>
              </a:rPr>
              <a:t>-</a:t>
            </a:r>
            <a:r>
              <a:rPr lang="pt-BR" altLang="pt-BR" sz="3600" i="1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BR" altLang="pt-BR" sz="3600" i="1" dirty="0">
                <a:latin typeface="Arial" charset="0"/>
              </a:rPr>
              <a:t>Pessoas com idade de </a:t>
            </a:r>
            <a:r>
              <a:rPr lang="pt-BR" altLang="pt-BR" sz="3600" i="1" dirty="0">
                <a:solidFill>
                  <a:srgbClr val="3333CC"/>
                </a:solidFill>
                <a:latin typeface="Arial" charset="0"/>
              </a:rPr>
              <a:t>16 a 59 anos</a:t>
            </a:r>
            <a:r>
              <a:rPr lang="pt-BR" altLang="pt-BR" sz="3600" i="1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BR" altLang="pt-BR" sz="3600" i="1" dirty="0">
                <a:latin typeface="Arial" charset="0"/>
              </a:rPr>
              <a:t>- Brasil</a:t>
            </a:r>
          </a:p>
        </p:txBody>
      </p:sp>
    </p:spTree>
    <p:extLst>
      <p:ext uri="{BB962C8B-B14F-4D97-AF65-F5344CB8AC3E}">
        <p14:creationId xmlns:p14="http://schemas.microsoft.com/office/powerpoint/2010/main" val="259831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490" name="Rectangle 3"/>
          <p:cNvSpPr>
            <a:spLocks noChangeArrowheads="1"/>
          </p:cNvSpPr>
          <p:nvPr/>
        </p:nvSpPr>
        <p:spPr bwMode="auto">
          <a:xfrm>
            <a:off x="2095500" y="1214438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2000" b="1" i="1" dirty="0">
                <a:latin typeface="Arial" charset="0"/>
              </a:rPr>
              <a:t>Proteção Previdenciária segundo Sexo - 2015</a:t>
            </a:r>
          </a:p>
          <a:p>
            <a:pPr algn="ctr"/>
            <a:r>
              <a:rPr lang="pt-BR" altLang="pt-BR" sz="2000" b="1" i="1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(Inclusive Área Rural da Região Norte)</a:t>
            </a:r>
            <a:endParaRPr lang="pt-BR" altLang="pt-BR" sz="2000" b="1" i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111492" name="Rectangle 5"/>
          <p:cNvSpPr>
            <a:spLocks noChangeArrowheads="1"/>
          </p:cNvSpPr>
          <p:nvPr/>
        </p:nvSpPr>
        <p:spPr bwMode="auto">
          <a:xfrm>
            <a:off x="2381250" y="2286000"/>
            <a:ext cx="74295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sz="1800" b="1" i="1" dirty="0">
                <a:latin typeface="Arial" charset="0"/>
              </a:rPr>
              <a:t>Proporção de Trabalhadores Ocupados (A) e Desprotegidos com Capacidade Contributiva (B) - 2015 -</a:t>
            </a:r>
          </a:p>
        </p:txBody>
      </p:sp>
      <p:sp>
        <p:nvSpPr>
          <p:cNvPr id="2111496" name="Rectangle 9"/>
          <p:cNvSpPr>
            <a:spLocks noChangeArrowheads="1"/>
          </p:cNvSpPr>
          <p:nvPr/>
        </p:nvSpPr>
        <p:spPr bwMode="auto">
          <a:xfrm>
            <a:off x="1487488" y="6309320"/>
            <a:ext cx="91440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i="1" dirty="0">
                <a:latin typeface="Arial" charset="0"/>
              </a:rPr>
              <a:t>Fonte: PNAD/IBGE – 2015.</a:t>
            </a:r>
          </a:p>
          <a:p>
            <a:r>
              <a:rPr lang="pt-BR" altLang="pt-BR" sz="1000" i="1" dirty="0">
                <a:latin typeface="Arial" charset="0"/>
              </a:rPr>
              <a:t>Elaboração: SPPS/MF.</a:t>
            </a:r>
          </a:p>
          <a:p>
            <a:r>
              <a:rPr lang="pt-BR" altLang="pt-BR" sz="1000" i="1" dirty="0">
                <a:latin typeface="Arial" charset="0"/>
              </a:rPr>
              <a:t>* Pessoas com idade entre 16 e 59 anos com rendimento mensal igual ou superior ao valor do Salário Mínimo vigente em Set/15.</a:t>
            </a:r>
            <a:endParaRPr lang="pt-BR" altLang="pt-BR" sz="1000" b="1" i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933" y="3357562"/>
            <a:ext cx="8981900" cy="129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57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4510</TotalTime>
  <Words>1467</Words>
  <Application>Microsoft Office PowerPoint</Application>
  <PresentationFormat>Personalizar</PresentationFormat>
  <Paragraphs>147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Demografia</dc:title>
  <dc:creator>46163212134</dc:creator>
  <cp:lastModifiedBy>Silvana do Socorro Machado Rodrigues - MPS</cp:lastModifiedBy>
  <cp:revision>371</cp:revision>
  <cp:lastPrinted>2017-02-15T17:44:37Z</cp:lastPrinted>
  <dcterms:created xsi:type="dcterms:W3CDTF">2016-02-12T16:57:42Z</dcterms:created>
  <dcterms:modified xsi:type="dcterms:W3CDTF">2017-02-15T19:19:50Z</dcterms:modified>
</cp:coreProperties>
</file>